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 id="2147483729" r:id="rId5"/>
  </p:sldMasterIdLst>
  <p:notesMasterIdLst>
    <p:notesMasterId r:id="rId28"/>
  </p:notesMasterIdLst>
  <p:handoutMasterIdLst>
    <p:handoutMasterId r:id="rId29"/>
  </p:handoutMasterIdLst>
  <p:sldIdLst>
    <p:sldId id="292" r:id="rId6"/>
    <p:sldId id="312" r:id="rId7"/>
    <p:sldId id="324" r:id="rId8"/>
    <p:sldId id="297" r:id="rId9"/>
    <p:sldId id="301" r:id="rId10"/>
    <p:sldId id="315" r:id="rId11"/>
    <p:sldId id="316" r:id="rId12"/>
    <p:sldId id="317" r:id="rId13"/>
    <p:sldId id="331" r:id="rId14"/>
    <p:sldId id="346" r:id="rId15"/>
    <p:sldId id="342" r:id="rId16"/>
    <p:sldId id="325" r:id="rId17"/>
    <p:sldId id="328" r:id="rId18"/>
    <p:sldId id="326" r:id="rId19"/>
    <p:sldId id="322" r:id="rId20"/>
    <p:sldId id="332" r:id="rId21"/>
    <p:sldId id="347" r:id="rId22"/>
    <p:sldId id="348" r:id="rId23"/>
    <p:sldId id="337" r:id="rId24"/>
    <p:sldId id="349" r:id="rId25"/>
    <p:sldId id="338" r:id="rId26"/>
    <p:sldId id="350" r:id="rId27"/>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FFCCFF"/>
    <a:srgbClr val="C6F794"/>
    <a:srgbClr val="0DB15F"/>
    <a:srgbClr val="F3703A"/>
    <a:srgbClr val="4A66AC"/>
    <a:srgbClr val="CCFF99"/>
    <a:srgbClr val="01BEE9"/>
    <a:srgbClr val="FDB46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Stile scuro 1 - Colore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Stile chiaro 1 - Color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8743" autoAdjust="0"/>
  </p:normalViewPr>
  <p:slideViewPr>
    <p:cSldViewPr snapToGrid="0">
      <p:cViewPr varScale="1">
        <p:scale>
          <a:sx n="66" d="100"/>
          <a:sy n="66" d="100"/>
        </p:scale>
        <p:origin x="560" y="32"/>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11/04/2025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11/04/2025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RISPOSTA</a:t>
            </a:r>
            <a:r>
              <a:rPr lang="it-IT" baseline="0" dirty="0" smtClean="0"/>
              <a:t> FINALE AL TITOLO DELLA RELAZIONE. MA COMUNQUE AD OGGI NON RAGGIUNGIAMO CON LA CHIRURGIA </a:t>
            </a:r>
            <a:endParaRPr lang="it-IT" dirty="0"/>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2</a:t>
            </a:fld>
            <a:endParaRPr lang="it-IT" noProof="0" dirty="0"/>
          </a:p>
        </p:txBody>
      </p:sp>
    </p:spTree>
    <p:extLst>
      <p:ext uri="{BB962C8B-B14F-4D97-AF65-F5344CB8AC3E}">
        <p14:creationId xmlns:p14="http://schemas.microsoft.com/office/powerpoint/2010/main" val="3074135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a:t>
            </a:r>
            <a:r>
              <a:rPr lang="it-IT" dirty="0" err="1" smtClean="0"/>
              <a:t>select</a:t>
            </a:r>
            <a:r>
              <a:rPr lang="it-IT" dirty="0" smtClean="0"/>
              <a:t> la significatività del risultato sulla prevenzione</a:t>
            </a:r>
            <a:r>
              <a:rPr lang="it-IT" baseline="0" dirty="0" smtClean="0"/>
              <a:t> secondaria dai MACE è trainata dagli eventi ischemici, </a:t>
            </a:r>
            <a:r>
              <a:rPr lang="it-IT" baseline="0" dirty="0" err="1" smtClean="0"/>
              <a:t>sptt</a:t>
            </a:r>
            <a:r>
              <a:rPr lang="it-IT" baseline="0" dirty="0" smtClean="0"/>
              <a:t> ima non fatale, MA…..</a:t>
            </a:r>
            <a:endParaRPr lang="it-IT" dirty="0"/>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7</a:t>
            </a:fld>
            <a:endParaRPr lang="it-IT" noProof="0" dirty="0"/>
          </a:p>
        </p:txBody>
      </p:sp>
    </p:spTree>
    <p:extLst>
      <p:ext uri="{BB962C8B-B14F-4D97-AF65-F5344CB8AC3E}">
        <p14:creationId xmlns:p14="http://schemas.microsoft.com/office/powerpoint/2010/main" val="4269338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Prendendo</a:t>
            </a:r>
            <a:r>
              <a:rPr lang="it-IT" baseline="0" dirty="0" smtClean="0"/>
              <a:t> in esame solo i soggetti con HF (a FE preservata o ridotta), </a:t>
            </a:r>
            <a:r>
              <a:rPr lang="it-IT" baseline="0" dirty="0" err="1" smtClean="0"/>
              <a:t>semaglutide</a:t>
            </a:r>
            <a:r>
              <a:rPr lang="it-IT" baseline="0" dirty="0" smtClean="0"/>
              <a:t> dimostra una tendenza alla riduzione dei MACE maggiore rispetto a placebo in entrambe le categorie. Teniamo presente che circa nel 30% dei soggetti cardiopatici coesistono una problematica ischemica e congestizia.</a:t>
            </a:r>
          </a:p>
          <a:p>
            <a:r>
              <a:rPr lang="it-IT" baseline="0" dirty="0" smtClean="0"/>
              <a:t>Il risultato dell’analisi post-hoc non ha raggiunto la significatività principalmente poiché lo studio non era disegnato per questo </a:t>
            </a:r>
            <a:r>
              <a:rPr lang="it-IT" baseline="0" dirty="0" err="1" smtClean="0"/>
              <a:t>outcome</a:t>
            </a:r>
            <a:r>
              <a:rPr lang="it-IT" baseline="0" dirty="0" smtClean="0"/>
              <a:t>.</a:t>
            </a:r>
            <a:endParaRPr lang="it-IT" dirty="0" smtClean="0"/>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8</a:t>
            </a:fld>
            <a:endParaRPr lang="it-IT" noProof="0" dirty="0"/>
          </a:p>
        </p:txBody>
      </p:sp>
    </p:spTree>
    <p:extLst>
      <p:ext uri="{BB962C8B-B14F-4D97-AF65-F5344CB8AC3E}">
        <p14:creationId xmlns:p14="http://schemas.microsoft.com/office/powerpoint/2010/main" val="2091680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Gene Wilder – Frankenstein</a:t>
            </a:r>
            <a:r>
              <a:rPr lang="it-IT" baseline="0" dirty="0" smtClean="0"/>
              <a:t> Jr</a:t>
            </a:r>
            <a:endParaRPr lang="it-IT" dirty="0"/>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12</a:t>
            </a:fld>
            <a:endParaRPr lang="it-IT" noProof="0" dirty="0"/>
          </a:p>
        </p:txBody>
      </p:sp>
    </p:spTree>
    <p:extLst>
      <p:ext uri="{BB962C8B-B14F-4D97-AF65-F5344CB8AC3E}">
        <p14:creationId xmlns:p14="http://schemas.microsoft.com/office/powerpoint/2010/main" val="1810605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Questo è uno dei tanti editoriali</a:t>
            </a:r>
            <a:r>
              <a:rPr lang="it-IT" baseline="0" dirty="0" smtClean="0"/>
              <a:t> che da circa 18 mesi circolano nelle principali riviste scientifiche che riportano dubbi  pareri riguardo al destino della chirurgia </a:t>
            </a:r>
            <a:r>
              <a:rPr lang="it-IT" baseline="0" dirty="0" err="1" smtClean="0"/>
              <a:t>bariatrica</a:t>
            </a:r>
            <a:r>
              <a:rPr lang="it-IT" baseline="0" dirty="0" smtClean="0"/>
              <a:t>. Credo che questo editoriale uscito su </a:t>
            </a:r>
            <a:r>
              <a:rPr lang="it-IT" baseline="0" dirty="0" err="1" smtClean="0"/>
              <a:t>Jama</a:t>
            </a:r>
            <a:r>
              <a:rPr lang="it-IT" baseline="0" dirty="0" smtClean="0"/>
              <a:t> in gennaio scorso, sebbene riporti perlopiù pareri di chirurghi, sia interessante perché propone un confronto «critico» tra chirurgia  farmaci. </a:t>
            </a:r>
          </a:p>
          <a:p>
            <a:r>
              <a:rPr lang="it-IT" baseline="0" dirty="0" smtClean="0"/>
              <a:t>E’ vero che il numero di interventi dal 2023 è diminuita fino al 25-30% ma sappiamo che la chirurgia già prima raggiungeva solo l’1% dei pazienti che ne avrebbero avuto l’indicazione. I motivi sono molteplici, la mancanza di copertura assicurativa </a:t>
            </a:r>
            <a:r>
              <a:rPr lang="it-IT" baseline="0" dirty="0" err="1" smtClean="0"/>
              <a:t>sptt</a:t>
            </a:r>
            <a:r>
              <a:rPr lang="it-IT" baseline="0" dirty="0" smtClean="0"/>
              <a:t> se i pazienti non dimostrano sufficiente aderenza nel periodo </a:t>
            </a:r>
            <a:r>
              <a:rPr lang="it-IT" baseline="0" dirty="0" err="1" smtClean="0"/>
              <a:t>prechirurgico</a:t>
            </a:r>
            <a:r>
              <a:rPr lang="it-IT" baseline="0" dirty="0" smtClean="0"/>
              <a:t>, paziente non propenso alla chirurgia, stigma nei confronti della chirurgia….</a:t>
            </a:r>
          </a:p>
          <a:p>
            <a:r>
              <a:rPr lang="it-IT" baseline="0" dirty="0" smtClean="0"/>
              <a:t>Quindi, di fatto, l’avvento della </a:t>
            </a:r>
            <a:r>
              <a:rPr lang="it-IT" baseline="0" dirty="0" err="1" smtClean="0"/>
              <a:t>tp</a:t>
            </a:r>
            <a:r>
              <a:rPr lang="it-IT" baseline="0" dirty="0" smtClean="0"/>
              <a:t> farmacologica non ha rivoluzionato la situazione, ma ha rosicchiato una quota di pazienti da una fetta di torta di per sé piccola rispetto al totale. La conclusione dell’articolo punta al sinergismo tra queste terapie, proponendo di sfruttare la «fama» di questi farmaci per incrementare la sensibilità dei pazienti al problema obesità e, magari, raggiungere quei pazienti che finora sono rimasti lontani da ogni tipo di terapia (per proprio o altrui volere).</a:t>
            </a:r>
          </a:p>
        </p:txBody>
      </p:sp>
      <p:sp>
        <p:nvSpPr>
          <p:cNvPr id="4" name="Segnaposto numero diapositiva 3"/>
          <p:cNvSpPr>
            <a:spLocks noGrp="1"/>
          </p:cNvSpPr>
          <p:nvPr>
            <p:ph type="sldNum" sz="quarter" idx="10"/>
          </p:nvPr>
        </p:nvSpPr>
        <p:spPr/>
        <p:txBody>
          <a:bodyPr/>
          <a:lstStyle/>
          <a:p>
            <a:pPr rtl="0"/>
            <a:fld id="{284ECAD9-32EE-4091-BDA5-6BD15ACC5E58}" type="slidenum">
              <a:rPr lang="it-IT" noProof="0" smtClean="0"/>
              <a:t>20</a:t>
            </a:fld>
            <a:endParaRPr lang="it-IT" noProof="0" dirty="0"/>
          </a:p>
        </p:txBody>
      </p:sp>
    </p:spTree>
    <p:extLst>
      <p:ext uri="{BB962C8B-B14F-4D97-AF65-F5344CB8AC3E}">
        <p14:creationId xmlns:p14="http://schemas.microsoft.com/office/powerpoint/2010/main" val="314444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11/04/2025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11/04/2025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11/04/2025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11/04/2025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11/04/2025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11/04/2025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11/04/2025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11/04/2025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11/04/2025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11/04/2025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11/04/2025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60941" y="0"/>
            <a:ext cx="153926" cy="6858000"/>
          </a:xfrm>
          <a:prstGeom prst="rect">
            <a:avLst/>
          </a:prstGeom>
          <a:solidFill>
            <a:srgbClr val="F37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11/04/2025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515083"/>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84836" y="3841"/>
            <a:ext cx="153926" cy="6858000"/>
          </a:xfrm>
          <a:prstGeom prst="rect">
            <a:avLst/>
          </a:prstGeom>
          <a:solidFill>
            <a:srgbClr val="515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8" name="Immagine 7">
            <a:extLst>
              <a:ext uri="{FF2B5EF4-FFF2-40B4-BE49-F238E27FC236}">
                <a16:creationId xmlns:a16="http://schemas.microsoft.com/office/drawing/2014/main" id="{48C40A84-7432-A523-BC84-B92DE43FE29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8454"/>
          <a:stretch/>
        </p:blipFill>
        <p:spPr>
          <a:xfrm>
            <a:off x="0" y="-3841"/>
            <a:ext cx="4984836"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11/04/2025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Only - Home butt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GB" sz="700" b="0" i="0" u="none" strike="noStrike" kern="1200" cap="none" spc="0" normalizeH="0" baseline="0" noProof="0" smtClean="0">
                <a:ln>
                  <a:noFill/>
                </a:ln>
                <a:solidFill>
                  <a:srgbClr val="001965"/>
                </a:solidFill>
                <a:effectLst/>
                <a:uLnTx/>
                <a:uFillTx/>
                <a:latin typeface="Apis For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GB" sz="7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8" y="6210000"/>
            <a:ext cx="10031503" cy="324000"/>
          </a:xfrm>
        </p:spPr>
        <p:txBody>
          <a:bodyPr anchor="b"/>
          <a:lstStyle>
            <a:lvl1pPr marL="0" indent="0">
              <a:spcBef>
                <a:spcPts val="300"/>
              </a:spcBef>
              <a:spcAft>
                <a:spcPts val="600"/>
              </a:spcAft>
              <a:buNone/>
              <a:defRPr sz="700" i="1">
                <a:solidFill>
                  <a:schemeClr val="tx2"/>
                </a:solidFill>
              </a:defRPr>
            </a:lvl1pPr>
          </a:lstStyle>
          <a:p>
            <a:pPr lvl="0"/>
            <a:r>
              <a:rPr lang="en-GB"/>
              <a:t>Insert notes</a:t>
            </a:r>
          </a:p>
        </p:txBody>
      </p:sp>
      <p:sp>
        <p:nvSpPr>
          <p:cNvPr id="3" name="Rectangle 2">
            <a:extLst>
              <a:ext uri="{FF2B5EF4-FFF2-40B4-BE49-F238E27FC236}">
                <a16:creationId xmlns:a16="http://schemas.microsoft.com/office/drawing/2014/main" id="{AEDE1BCA-C1DF-9227-BE96-6E662F880FBC}"/>
              </a:ext>
            </a:extLst>
          </p:cNvPr>
          <p:cNvSpPr/>
          <p:nvPr userDrawn="1"/>
        </p:nvSpPr>
        <p:spPr>
          <a:xfrm>
            <a:off x="11210539" y="195517"/>
            <a:ext cx="981461" cy="241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spTree>
    <p:extLst>
      <p:ext uri="{BB962C8B-B14F-4D97-AF65-F5344CB8AC3E}">
        <p14:creationId xmlns:p14="http://schemas.microsoft.com/office/powerpoint/2010/main" val="25449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581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it-IT" sz="1800" b="0" strike="noStrike" spc="-1">
              <a:solidFill>
                <a:srgbClr val="000000"/>
              </a:solidFill>
              <a:latin typeface="Calibri"/>
            </a:endParaRPr>
          </a:p>
        </p:txBody>
      </p:sp>
      <p:sp>
        <p:nvSpPr>
          <p:cNvPr id="210"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3275245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it-IT" sz="1800" b="0" strike="noStrike" spc="-1">
              <a:solidFill>
                <a:srgbClr val="000000"/>
              </a:solidFill>
              <a:latin typeface="Calibri"/>
            </a:endParaRPr>
          </a:p>
        </p:txBody>
      </p:sp>
      <p:sp>
        <p:nvSpPr>
          <p:cNvPr id="212"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Tree>
    <p:extLst>
      <p:ext uri="{BB962C8B-B14F-4D97-AF65-F5344CB8AC3E}">
        <p14:creationId xmlns:p14="http://schemas.microsoft.com/office/powerpoint/2010/main" val="3552994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it-IT" sz="1800" b="0" strike="noStrike" spc="-1">
              <a:solidFill>
                <a:srgbClr val="000000"/>
              </a:solidFill>
              <a:latin typeface="Calibri"/>
            </a:endParaRPr>
          </a:p>
        </p:txBody>
      </p:sp>
      <p:sp>
        <p:nvSpPr>
          <p:cNvPr id="214"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15"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Tree>
    <p:extLst>
      <p:ext uri="{BB962C8B-B14F-4D97-AF65-F5344CB8AC3E}">
        <p14:creationId xmlns:p14="http://schemas.microsoft.com/office/powerpoint/2010/main" val="1835226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it-IT" sz="1800" b="0" strike="noStrike" spc="-1">
              <a:solidFill>
                <a:srgbClr val="000000"/>
              </a:solidFill>
              <a:latin typeface="Calibri"/>
            </a:endParaRPr>
          </a:p>
        </p:txBody>
      </p:sp>
    </p:spTree>
    <p:extLst>
      <p:ext uri="{BB962C8B-B14F-4D97-AF65-F5344CB8AC3E}">
        <p14:creationId xmlns:p14="http://schemas.microsoft.com/office/powerpoint/2010/main" val="1978540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7"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1206112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it-IT" sz="1800" b="0" strike="noStrike" spc="-1">
              <a:solidFill>
                <a:srgbClr val="000000"/>
              </a:solidFill>
              <a:latin typeface="Calibri"/>
            </a:endParaRPr>
          </a:p>
        </p:txBody>
      </p:sp>
      <p:sp>
        <p:nvSpPr>
          <p:cNvPr id="219"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20"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21"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Tree>
    <p:extLst>
      <p:ext uri="{BB962C8B-B14F-4D97-AF65-F5344CB8AC3E}">
        <p14:creationId xmlns:p14="http://schemas.microsoft.com/office/powerpoint/2010/main" val="3499849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it-IT" sz="1800" b="0" strike="noStrike" spc="-1">
              <a:solidFill>
                <a:srgbClr val="000000"/>
              </a:solidFill>
              <a:latin typeface="Calibri"/>
            </a:endParaRPr>
          </a:p>
        </p:txBody>
      </p:sp>
      <p:sp>
        <p:nvSpPr>
          <p:cNvPr id="223"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24"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25"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Tree>
    <p:extLst>
      <p:ext uri="{BB962C8B-B14F-4D97-AF65-F5344CB8AC3E}">
        <p14:creationId xmlns:p14="http://schemas.microsoft.com/office/powerpoint/2010/main" val="19691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11/04/2025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it-IT" sz="1800" b="0" strike="noStrike" spc="-1">
              <a:solidFill>
                <a:srgbClr val="000000"/>
              </a:solidFill>
              <a:latin typeface="Calibri"/>
            </a:endParaRPr>
          </a:p>
        </p:txBody>
      </p:sp>
      <p:sp>
        <p:nvSpPr>
          <p:cNvPr id="227"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28"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29"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Tree>
    <p:extLst>
      <p:ext uri="{BB962C8B-B14F-4D97-AF65-F5344CB8AC3E}">
        <p14:creationId xmlns:p14="http://schemas.microsoft.com/office/powerpoint/2010/main" val="1086011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it-IT" sz="1800" b="0" strike="noStrike" spc="-1">
              <a:solidFill>
                <a:srgbClr val="000000"/>
              </a:solidFill>
              <a:latin typeface="Calibri"/>
            </a:endParaRPr>
          </a:p>
        </p:txBody>
      </p:sp>
      <p:sp>
        <p:nvSpPr>
          <p:cNvPr id="231"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32"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Tree>
    <p:extLst>
      <p:ext uri="{BB962C8B-B14F-4D97-AF65-F5344CB8AC3E}">
        <p14:creationId xmlns:p14="http://schemas.microsoft.com/office/powerpoint/2010/main" val="1935265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it-IT" sz="1800" b="0" strike="noStrike" spc="-1">
              <a:solidFill>
                <a:srgbClr val="000000"/>
              </a:solidFill>
              <a:latin typeface="Calibri"/>
            </a:endParaRPr>
          </a:p>
        </p:txBody>
      </p:sp>
      <p:sp>
        <p:nvSpPr>
          <p:cNvPr id="234"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35"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36"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37"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Tree>
    <p:extLst>
      <p:ext uri="{BB962C8B-B14F-4D97-AF65-F5344CB8AC3E}">
        <p14:creationId xmlns:p14="http://schemas.microsoft.com/office/powerpoint/2010/main" val="143180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it-IT" sz="1800" b="0" strike="noStrike" spc="-1">
              <a:solidFill>
                <a:srgbClr val="000000"/>
              </a:solidFill>
              <a:latin typeface="Calibri"/>
            </a:endParaRPr>
          </a:p>
        </p:txBody>
      </p:sp>
      <p:sp>
        <p:nvSpPr>
          <p:cNvPr id="239"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40"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41"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42"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43"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
        <p:nvSpPr>
          <p:cNvPr id="244"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endParaRPr lang="it-IT" sz="2800" b="0" strike="noStrike" spc="-1">
              <a:solidFill>
                <a:srgbClr val="000000"/>
              </a:solidFill>
              <a:latin typeface="Calibri"/>
            </a:endParaRPr>
          </a:p>
        </p:txBody>
      </p:sp>
    </p:spTree>
    <p:extLst>
      <p:ext uri="{BB962C8B-B14F-4D97-AF65-F5344CB8AC3E}">
        <p14:creationId xmlns:p14="http://schemas.microsoft.com/office/powerpoint/2010/main" val="755189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11/04/2025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11/04/2025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11/04/2025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11/04/2025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11/04/2025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11/04/2025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 name="PlaceHolder 1"/>
          <p:cNvSpPr>
            <a:spLocks noGrp="1"/>
          </p:cNvSpPr>
          <p:nvPr>
            <p:ph type="body"/>
          </p:nvPr>
        </p:nvSpPr>
        <p:spPr>
          <a:xfrm>
            <a:off x="527040" y="476640"/>
            <a:ext cx="11232720" cy="647640"/>
          </a:xfrm>
          <a:prstGeom prst="rect">
            <a:avLst/>
          </a:prstGeom>
          <a:noFill/>
          <a:ln w="0">
            <a:noFill/>
          </a:ln>
        </p:spPr>
        <p:txBody>
          <a:bodyPr anchor="t">
            <a:noAutofit/>
          </a:bodyPr>
          <a:lstStyle/>
          <a:p>
            <a:pPr>
              <a:lnSpc>
                <a:spcPts val="1650"/>
              </a:lnSpc>
              <a:spcBef>
                <a:spcPts val="1001"/>
              </a:spcBef>
              <a:tabLst>
                <a:tab pos="0" algn="l"/>
              </a:tabLst>
            </a:pPr>
            <a:r>
              <a:rPr lang="it-IT" sz="1800" b="1" strike="noStrike" spc="-1">
                <a:solidFill>
                  <a:srgbClr val="BD2B0B"/>
                </a:solidFill>
                <a:latin typeface="Century Gothic"/>
              </a:rPr>
              <a:t>Fare clic per modificare il titolo della diapositiva</a:t>
            </a:r>
            <a:endParaRPr lang="it-IT" sz="1800" b="0" strike="noStrike" spc="-1">
              <a:solidFill>
                <a:srgbClr val="000000"/>
              </a:solidFill>
              <a:latin typeface="Calibri"/>
            </a:endParaRPr>
          </a:p>
        </p:txBody>
      </p:sp>
      <p:sp>
        <p:nvSpPr>
          <p:cNvPr id="207" name="PlaceHolder 2"/>
          <p:cNvSpPr>
            <a:spLocks noGrp="1"/>
          </p:cNvSpPr>
          <p:nvPr>
            <p:ph type="body"/>
          </p:nvPr>
        </p:nvSpPr>
        <p:spPr>
          <a:xfrm>
            <a:off x="527040" y="1413000"/>
            <a:ext cx="11232720" cy="4608000"/>
          </a:xfrm>
          <a:prstGeom prst="rect">
            <a:avLst/>
          </a:prstGeom>
          <a:noFill/>
          <a:ln w="0">
            <a:noFill/>
          </a:ln>
        </p:spPr>
        <p:txBody>
          <a:bodyPr anchor="t">
            <a:noAutofit/>
          </a:bodyPr>
          <a:lstStyle/>
          <a:p>
            <a:pPr>
              <a:lnSpc>
                <a:spcPct val="90000"/>
              </a:lnSpc>
              <a:spcBef>
                <a:spcPts val="1001"/>
              </a:spcBef>
              <a:tabLst>
                <a:tab pos="0" algn="l"/>
              </a:tabLst>
            </a:pPr>
            <a:r>
              <a:rPr lang="it-IT" sz="1350" b="0" strike="noStrike" spc="-1">
                <a:solidFill>
                  <a:srgbClr val="000000"/>
                </a:solidFill>
                <a:latin typeface="Century Gothic"/>
              </a:rPr>
              <a:t>Fare clic per modificare il testo</a:t>
            </a:r>
            <a:endParaRPr lang="it-IT" sz="1350" b="0" strike="noStrike" spc="-1">
              <a:solidFill>
                <a:srgbClr val="000000"/>
              </a:solidFill>
              <a:latin typeface="Calibri"/>
            </a:endParaRPr>
          </a:p>
        </p:txBody>
      </p:sp>
      <p:sp>
        <p:nvSpPr>
          <p:cNvPr id="208"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r>
              <a:rPr lang="it-IT" sz="1800" b="0" strike="noStrike" spc="-1">
                <a:solidFill>
                  <a:srgbClr val="000000"/>
                </a:solidFill>
                <a:latin typeface="Calibri"/>
              </a:rPr>
              <a:t>Fai clic per modificare il formato del testo del titolo</a:t>
            </a:r>
          </a:p>
        </p:txBody>
      </p:sp>
    </p:spTree>
    <p:extLst>
      <p:ext uri="{BB962C8B-B14F-4D97-AF65-F5344CB8AC3E}">
        <p14:creationId xmlns:p14="http://schemas.microsoft.com/office/powerpoint/2010/main" val="200133556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9.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7172841" y="0"/>
            <a:ext cx="4140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olo 2">
            <a:extLst>
              <a:ext uri="{FF2B5EF4-FFF2-40B4-BE49-F238E27FC236}">
                <a16:creationId xmlns:a16="http://schemas.microsoft.com/office/drawing/2014/main" id="{7F1CCB64-8231-435F-87C9-78C908E39380}"/>
              </a:ext>
            </a:extLst>
          </p:cNvPr>
          <p:cNvSpPr>
            <a:spLocks noGrp="1"/>
          </p:cNvSpPr>
          <p:nvPr>
            <p:ph type="ctrTitle"/>
          </p:nvPr>
        </p:nvSpPr>
        <p:spPr>
          <a:xfrm>
            <a:off x="5659654" y="758952"/>
            <a:ext cx="5653387" cy="2773520"/>
          </a:xfrm>
        </p:spPr>
        <p:txBody>
          <a:bodyPr>
            <a:normAutofit/>
          </a:bodyPr>
          <a:lstStyle/>
          <a:p>
            <a:r>
              <a:rPr lang="it-IT" sz="3600" dirty="0" smtClean="0"/>
              <a:t>L’endocrinologo: </a:t>
            </a:r>
            <a:br>
              <a:rPr lang="it-IT" sz="3600" dirty="0" smtClean="0"/>
            </a:br>
            <a:r>
              <a:rPr lang="it-IT" sz="3600" dirty="0" smtClean="0"/>
              <a:t>i nuovi farmaci soppianteranno la chirurgia?</a:t>
            </a:r>
            <a:endParaRPr lang="it-IT" sz="3600" dirty="0"/>
          </a:p>
        </p:txBody>
      </p:sp>
      <p:sp>
        <p:nvSpPr>
          <p:cNvPr id="7"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659655" y="4032986"/>
            <a:ext cx="6262838" cy="1742172"/>
          </a:xfrm>
        </p:spPr>
        <p:txBody>
          <a:bodyPr>
            <a:noAutofit/>
          </a:bodyPr>
          <a:lstStyle/>
          <a:p>
            <a:r>
              <a:rPr lang="it-IT" sz="1400" b="1" dirty="0" smtClean="0">
                <a:solidFill>
                  <a:srgbClr val="F3703A"/>
                </a:solidFill>
              </a:rPr>
              <a:t>Silvia Garelli</a:t>
            </a:r>
          </a:p>
          <a:p>
            <a:pPr>
              <a:spcBef>
                <a:spcPts val="0"/>
              </a:spcBef>
            </a:pPr>
            <a:r>
              <a:rPr lang="it-IT" sz="1400" i="1" dirty="0" smtClean="0">
                <a:solidFill>
                  <a:schemeClr val="tx1"/>
                </a:solidFill>
                <a:latin typeface="Calibri" panose="020F0502020204030204" pitchFamily="34" charset="0"/>
                <a:cs typeface="Calibri" panose="020F0502020204030204" pitchFamily="34" charset="0"/>
              </a:rPr>
              <a:t>UOC di Endocrinologia e Prevenzione e Cura del Diabete </a:t>
            </a:r>
          </a:p>
          <a:p>
            <a:pPr>
              <a:spcBef>
                <a:spcPts val="0"/>
              </a:spcBef>
            </a:pPr>
            <a:r>
              <a:rPr lang="it-IT" sz="1400" i="1" dirty="0" smtClean="0">
                <a:solidFill>
                  <a:schemeClr val="tx1"/>
                </a:solidFill>
                <a:latin typeface="Calibri" panose="020F0502020204030204" pitchFamily="34" charset="0"/>
                <a:cs typeface="Calibri" panose="020F0502020204030204" pitchFamily="34" charset="0"/>
              </a:rPr>
              <a:t>IRCCS AZ. Ospedaliero-Universitaria di Bologna</a:t>
            </a:r>
          </a:p>
          <a:p>
            <a:pPr>
              <a:spcBef>
                <a:spcPts val="0"/>
              </a:spcBef>
            </a:pPr>
            <a:r>
              <a:rPr lang="it-IT" sz="1400" i="1" dirty="0" smtClean="0">
                <a:solidFill>
                  <a:schemeClr val="tx1"/>
                </a:solidFill>
                <a:latin typeface="Calibri" panose="020F0502020204030204" pitchFamily="34" charset="0"/>
                <a:cs typeface="Calibri" panose="020F0502020204030204" pitchFamily="34" charset="0"/>
              </a:rPr>
              <a:t>POLICLINICO DI SANT’ORSOLA</a:t>
            </a:r>
          </a:p>
          <a:p>
            <a:pPr>
              <a:spcBef>
                <a:spcPts val="0"/>
              </a:spcBef>
            </a:pPr>
            <a:endParaRPr lang="it-IT" sz="1400" i="1" dirty="0">
              <a:solidFill>
                <a:schemeClr val="tx1"/>
              </a:solidFill>
              <a:latin typeface="Calibri" panose="020F0502020204030204" pitchFamily="34" charset="0"/>
              <a:cs typeface="Calibri" panose="020F0502020204030204" pitchFamily="34" charset="0"/>
            </a:endParaRPr>
          </a:p>
          <a:p>
            <a:pPr>
              <a:spcBef>
                <a:spcPts val="0"/>
              </a:spcBef>
            </a:pPr>
            <a:r>
              <a:rPr lang="it-IT" sz="1400" i="1" dirty="0" smtClean="0">
                <a:solidFill>
                  <a:schemeClr val="tx1"/>
                </a:solidFill>
                <a:latin typeface="Calibri" panose="020F0502020204030204" pitchFamily="34" charset="0"/>
                <a:cs typeface="Calibri" panose="020F0502020204030204" pitchFamily="34" charset="0"/>
              </a:rPr>
              <a:t>CENTRO INTERAZIENDALE DI CHIRURGIA </a:t>
            </a:r>
            <a:r>
              <a:rPr lang="it-IT" sz="1400" i="1" dirty="0" err="1" smtClean="0">
                <a:solidFill>
                  <a:schemeClr val="tx1"/>
                </a:solidFill>
                <a:latin typeface="Calibri" panose="020F0502020204030204" pitchFamily="34" charset="0"/>
                <a:cs typeface="Calibri" panose="020F0502020204030204" pitchFamily="34" charset="0"/>
              </a:rPr>
              <a:t>DELL’OBESITà</a:t>
            </a:r>
            <a:r>
              <a:rPr lang="it-IT" sz="1400" i="1" dirty="0" smtClean="0">
                <a:solidFill>
                  <a:schemeClr val="tx1"/>
                </a:solidFill>
                <a:latin typeface="Calibri" panose="020F0502020204030204" pitchFamily="34" charset="0"/>
                <a:cs typeface="Calibri" panose="020F0502020204030204" pitchFamily="34" charset="0"/>
              </a:rPr>
              <a:t> – </a:t>
            </a:r>
          </a:p>
          <a:p>
            <a:pPr>
              <a:spcBef>
                <a:spcPts val="0"/>
              </a:spcBef>
            </a:pPr>
            <a:r>
              <a:rPr lang="it-IT" sz="1400" i="1" dirty="0" smtClean="0">
                <a:solidFill>
                  <a:schemeClr val="tx1"/>
                </a:solidFill>
                <a:latin typeface="Calibri" panose="020F0502020204030204" pitchFamily="34" charset="0"/>
                <a:cs typeface="Calibri" panose="020F0502020204030204" pitchFamily="34" charset="0"/>
              </a:rPr>
              <a:t>AUSL-AOU BOLOGNA</a:t>
            </a:r>
          </a:p>
          <a:p>
            <a:pPr>
              <a:spcBef>
                <a:spcPts val="0"/>
              </a:spcBef>
            </a:pPr>
            <a:endParaRPr lang="it-IT" sz="1400" b="1" i="1" dirty="0">
              <a:solidFill>
                <a:schemeClr val="tx1"/>
              </a:solidFill>
              <a:latin typeface="Calibri" panose="020F0502020204030204" pitchFamily="34" charset="0"/>
              <a:cs typeface="Calibri" panose="020F0502020204030204" pitchFamily="34" charset="0"/>
            </a:endParaRPr>
          </a:p>
          <a:p>
            <a:pPr>
              <a:spcBef>
                <a:spcPts val="0"/>
              </a:spcBef>
            </a:pPr>
            <a:endParaRPr lang="it-IT" sz="1400" b="1" dirty="0">
              <a:solidFill>
                <a:srgbClr val="F3703A"/>
              </a:solidFill>
            </a:endParaRPr>
          </a:p>
        </p:txBody>
      </p:sp>
      <p:pic>
        <p:nvPicPr>
          <p:cNvPr id="8" name="Picture 4" descr="Nessuna descrizione della foto disponibile."/>
          <p:cNvPicPr>
            <a:picLocks noChangeAspect="1" noChangeArrowheads="1"/>
          </p:cNvPicPr>
          <p:nvPr/>
        </p:nvPicPr>
        <p:blipFill rotWithShape="1">
          <a:blip r:embed="rId2">
            <a:extLst>
              <a:ext uri="{28A0092B-C50C-407E-A947-70E740481C1C}">
                <a14:useLocalDpi xmlns:a14="http://schemas.microsoft.com/office/drawing/2010/main" val="0"/>
              </a:ext>
            </a:extLst>
          </a:blip>
          <a:srcRect t="16016" b="46185"/>
          <a:stretch/>
        </p:blipFill>
        <p:spPr bwMode="auto">
          <a:xfrm>
            <a:off x="5335194" y="742937"/>
            <a:ext cx="2517034" cy="9514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ogo Università di Bolog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4245" y="649218"/>
            <a:ext cx="1440160" cy="104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15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F74BBEBE-CD3A-1946-2BBC-42F6E637FA7F}"/>
              </a:ext>
            </a:extLst>
          </p:cNvPr>
          <p:cNvSpPr>
            <a:spLocks noGrp="1"/>
          </p:cNvSpPr>
          <p:nvPr>
            <p:ph type="title"/>
          </p:nvPr>
        </p:nvSpPr>
        <p:spPr>
          <a:xfrm>
            <a:off x="1097280" y="286603"/>
            <a:ext cx="10058400" cy="1450757"/>
          </a:xfrm>
        </p:spPr>
        <p:txBody>
          <a:bodyPr/>
          <a:lstStyle/>
          <a:p>
            <a:r>
              <a:rPr lang="en-GB" sz="3199"/>
              <a:t>Effect of </a:t>
            </a:r>
            <a:r>
              <a:rPr lang="en-GB" sz="3199" err="1"/>
              <a:t>semaglutide</a:t>
            </a:r>
            <a:r>
              <a:rPr lang="en-GB" sz="3199"/>
              <a:t> on the main kidney endpoint</a:t>
            </a:r>
            <a:r>
              <a:rPr lang="en-US" sz="3199"/>
              <a:t/>
            </a:r>
            <a:br>
              <a:rPr lang="en-US" sz="3199"/>
            </a:br>
            <a:r>
              <a:rPr lang="en-GB" sz="1866">
                <a:solidFill>
                  <a:schemeClr val="accent5"/>
                </a:solidFill>
                <a:cs typeface="Arial" panose="020B0604020202020204" pitchFamily="34" charset="0"/>
              </a:rPr>
              <a:t>Effect of </a:t>
            </a:r>
            <a:r>
              <a:rPr lang="en-GB" sz="1866" err="1">
                <a:solidFill>
                  <a:schemeClr val="accent5"/>
                </a:solidFill>
                <a:cs typeface="Arial" panose="020B0604020202020204" pitchFamily="34" charset="0"/>
              </a:rPr>
              <a:t>semaglutide</a:t>
            </a:r>
            <a:r>
              <a:rPr lang="en-GB" sz="1866">
                <a:solidFill>
                  <a:schemeClr val="accent5"/>
                </a:solidFill>
                <a:cs typeface="Arial" panose="020B0604020202020204" pitchFamily="34" charset="0"/>
              </a:rPr>
              <a:t> 2.4 mg on the main 5-component kidney composite endpoint</a:t>
            </a:r>
            <a:br>
              <a:rPr lang="en-GB" sz="1866">
                <a:solidFill>
                  <a:schemeClr val="accent5"/>
                </a:solidFill>
                <a:cs typeface="Arial" panose="020B0604020202020204" pitchFamily="34" charset="0"/>
              </a:rPr>
            </a:br>
            <a:endParaRPr lang="en-US" sz="2133">
              <a:solidFill>
                <a:schemeClr val="accent5"/>
              </a:solidFill>
              <a:cs typeface="Arial" panose="020B0604020202020204" pitchFamily="34" charset="0"/>
            </a:endParaRPr>
          </a:p>
        </p:txBody>
      </p:sp>
      <p:sp>
        <p:nvSpPr>
          <p:cNvPr id="5" name="Text Placeholder 6">
            <a:extLst>
              <a:ext uri="{FF2B5EF4-FFF2-40B4-BE49-F238E27FC236}">
                <a16:creationId xmlns:a16="http://schemas.microsoft.com/office/drawing/2014/main" id="{46660A8C-7723-3F84-1BAE-B1A64D64C845}"/>
              </a:ext>
            </a:extLst>
          </p:cNvPr>
          <p:cNvSpPr>
            <a:spLocks noGrp="1"/>
          </p:cNvSpPr>
          <p:nvPr>
            <p:ph type="body" sz="quarter" idx="13"/>
          </p:nvPr>
        </p:nvSpPr>
        <p:spPr>
          <a:xfrm>
            <a:off x="692230" y="6210001"/>
            <a:ext cx="10510771" cy="324000"/>
          </a:xfrm>
        </p:spPr>
        <p:txBody>
          <a:bodyPr>
            <a:normAutofit fontScale="47500" lnSpcReduction="20000"/>
          </a:bodyPr>
          <a:lstStyle/>
          <a:p>
            <a:pPr>
              <a:spcBef>
                <a:spcPts val="0"/>
              </a:spcBef>
              <a:spcAft>
                <a:spcPts val="0"/>
              </a:spcAft>
            </a:pPr>
            <a:r>
              <a:rPr lang="en-GB"/>
              <a:t>Data are the observed (that is, as measured) n (%) of patients experiencing the first event that contributed to the main 5-component kidney composite endpoint from the in-trial observation period and the HR, and 95% CI was estimated using a Cox regression model. The symbols are the HRs and error bars are 95% CIs. P values are two-sided and were not adjusted for multiplicity.</a:t>
            </a:r>
          </a:p>
          <a:p>
            <a:pPr>
              <a:spcBef>
                <a:spcPts val="0"/>
              </a:spcBef>
              <a:spcAft>
                <a:spcPts val="0"/>
              </a:spcAft>
            </a:pPr>
            <a:r>
              <a:rPr lang="en-GB" baseline="30000" err="1"/>
              <a:t>a</a:t>
            </a:r>
            <a:r>
              <a:rPr lang="en-GB" err="1"/>
              <a:t>Dialysis</a:t>
            </a:r>
            <a:r>
              <a:rPr lang="en-GB"/>
              <a:t> or kidney transplantation. </a:t>
            </a:r>
          </a:p>
          <a:p>
            <a:pPr>
              <a:spcBef>
                <a:spcPts val="0"/>
              </a:spcBef>
              <a:spcAft>
                <a:spcPts val="0"/>
              </a:spcAft>
            </a:pPr>
            <a:r>
              <a:rPr lang="en-GB" baseline="30000" err="1"/>
              <a:t>b</a:t>
            </a:r>
            <a:r>
              <a:rPr lang="en-GB" err="1"/>
              <a:t>Percent</a:t>
            </a:r>
            <a:r>
              <a:rPr lang="en-GB"/>
              <a:t> reduction is defined from baseline; the denominator is therefore reduced because of patients missing a baseline score. </a:t>
            </a:r>
          </a:p>
          <a:p>
            <a:pPr>
              <a:spcBef>
                <a:spcPts val="0"/>
              </a:spcBef>
              <a:spcAft>
                <a:spcPts val="0"/>
              </a:spcAft>
            </a:pPr>
            <a:r>
              <a:rPr lang="en-GB"/>
              <a:t> CI, confidence interval; eGFR, estimated glomerular filtration rate; HR, hazard ratio; N/A, not applicable.</a:t>
            </a:r>
          </a:p>
          <a:p>
            <a:pPr>
              <a:spcBef>
                <a:spcPts val="0"/>
              </a:spcBef>
              <a:spcAft>
                <a:spcPts val="0"/>
              </a:spcAft>
            </a:pPr>
            <a:r>
              <a:rPr lang="en-US" b="1"/>
              <a:t>Adapted from Figure 2. </a:t>
            </a:r>
            <a:r>
              <a:rPr lang="en-GB" b="1"/>
              <a:t>Effect of </a:t>
            </a:r>
            <a:r>
              <a:rPr lang="en-GB" b="1" err="1"/>
              <a:t>semaglutide</a:t>
            </a:r>
            <a:r>
              <a:rPr lang="en-GB" b="1"/>
              <a:t> 2.4 mg on the main 5-component kidney composite endpoint.</a:t>
            </a:r>
            <a:endParaRPr lang="en-US" b="1"/>
          </a:p>
        </p:txBody>
      </p:sp>
      <p:grpSp>
        <p:nvGrpSpPr>
          <p:cNvPr id="6" name="Group 1">
            <a:extLst>
              <a:ext uri="{FF2B5EF4-FFF2-40B4-BE49-F238E27FC236}">
                <a16:creationId xmlns:a16="http://schemas.microsoft.com/office/drawing/2014/main" id="{EB9B46AA-C7AE-3261-F0A2-B39DA69B73D5}"/>
              </a:ext>
            </a:extLst>
          </p:cNvPr>
          <p:cNvGrpSpPr/>
          <p:nvPr/>
        </p:nvGrpSpPr>
        <p:grpSpPr>
          <a:xfrm>
            <a:off x="999698" y="1612934"/>
            <a:ext cx="10192605" cy="4119252"/>
            <a:chOff x="2482236" y="1848025"/>
            <a:chExt cx="7646813" cy="3090393"/>
          </a:xfrm>
        </p:grpSpPr>
        <p:sp>
          <p:nvSpPr>
            <p:cNvPr id="7" name="Freeform 58">
              <a:extLst>
                <a:ext uri="{FF2B5EF4-FFF2-40B4-BE49-F238E27FC236}">
                  <a16:creationId xmlns:a16="http://schemas.microsoft.com/office/drawing/2014/main" id="{E03A8F2C-9EE9-28CA-5CEA-404AAAC554E6}"/>
                </a:ext>
              </a:extLst>
            </p:cNvPr>
            <p:cNvSpPr/>
            <p:nvPr/>
          </p:nvSpPr>
          <p:spPr>
            <a:xfrm>
              <a:off x="7465425" y="2202243"/>
              <a:ext cx="15437" cy="2124998"/>
            </a:xfrm>
            <a:custGeom>
              <a:avLst/>
              <a:gdLst>
                <a:gd name="connsiteX0" fmla="*/ 0 w 15437"/>
                <a:gd name="connsiteY0" fmla="*/ 2124998 h 2124998"/>
                <a:gd name="connsiteX1" fmla="*/ 0 w 15437"/>
                <a:gd name="connsiteY1" fmla="*/ 0 h 2124998"/>
              </a:gdLst>
              <a:ahLst/>
              <a:cxnLst>
                <a:cxn ang="0">
                  <a:pos x="connsiteX0" y="connsiteY0"/>
                </a:cxn>
                <a:cxn ang="0">
                  <a:pos x="connsiteX1" y="connsiteY1"/>
                </a:cxn>
              </a:cxnLst>
              <a:rect l="l" t="t" r="r" b="b"/>
              <a:pathLst>
                <a:path w="15437" h="2124998">
                  <a:moveTo>
                    <a:pt x="0" y="2124998"/>
                  </a:moveTo>
                  <a:lnTo>
                    <a:pt x="0" y="0"/>
                  </a:lnTo>
                </a:path>
              </a:pathLst>
            </a:custGeom>
            <a:ln w="12348" cap="flat">
              <a:solidFill>
                <a:srgbClr val="1D1D1B"/>
              </a:solidFill>
              <a:custDash>
                <a:ds d="0" sp="0"/>
                <a:ds d="150000" sp="150000"/>
              </a:custDash>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8" name="Freeform 76">
              <a:extLst>
                <a:ext uri="{FF2B5EF4-FFF2-40B4-BE49-F238E27FC236}">
                  <a16:creationId xmlns:a16="http://schemas.microsoft.com/office/drawing/2014/main" id="{F47EA396-FCB0-5629-54B1-0412EFFEE60D}"/>
                </a:ext>
              </a:extLst>
            </p:cNvPr>
            <p:cNvSpPr/>
            <p:nvPr/>
          </p:nvSpPr>
          <p:spPr>
            <a:xfrm>
              <a:off x="6144420" y="4327241"/>
              <a:ext cx="2643400" cy="15434"/>
            </a:xfrm>
            <a:custGeom>
              <a:avLst/>
              <a:gdLst>
                <a:gd name="connsiteX0" fmla="*/ 0 w 2643400"/>
                <a:gd name="connsiteY0" fmla="*/ 0 h 15434"/>
                <a:gd name="connsiteX1" fmla="*/ 2643400 w 2643400"/>
                <a:gd name="connsiteY1" fmla="*/ 0 h 15434"/>
              </a:gdLst>
              <a:ahLst/>
              <a:cxnLst>
                <a:cxn ang="0">
                  <a:pos x="connsiteX0" y="connsiteY0"/>
                </a:cxn>
                <a:cxn ang="0">
                  <a:pos x="connsiteX1" y="connsiteY1"/>
                </a:cxn>
              </a:cxnLst>
              <a:rect l="l" t="t" r="r" b="b"/>
              <a:pathLst>
                <a:path w="2643400" h="15434">
                  <a:moveTo>
                    <a:pt x="0" y="0"/>
                  </a:moveTo>
                  <a:lnTo>
                    <a:pt x="2643400" y="0"/>
                  </a:lnTo>
                </a:path>
              </a:pathLst>
            </a:custGeom>
            <a:ln w="12348" cap="flat">
              <a:solidFill>
                <a:srgbClr val="1D1D1B"/>
              </a:solid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9" name="Freeform 77">
              <a:extLst>
                <a:ext uri="{FF2B5EF4-FFF2-40B4-BE49-F238E27FC236}">
                  <a16:creationId xmlns:a16="http://schemas.microsoft.com/office/drawing/2014/main" id="{270D047D-399A-B1E5-15D1-D5DAEBA8E896}"/>
                </a:ext>
              </a:extLst>
            </p:cNvPr>
            <p:cNvSpPr/>
            <p:nvPr/>
          </p:nvSpPr>
          <p:spPr>
            <a:xfrm>
              <a:off x="6144420" y="4327241"/>
              <a:ext cx="2643399" cy="36733"/>
            </a:xfrm>
            <a:custGeom>
              <a:avLst/>
              <a:gdLst>
                <a:gd name="connsiteX0" fmla="*/ 2643400 w 2643399"/>
                <a:gd name="connsiteY0" fmla="*/ 0 h 36733"/>
                <a:gd name="connsiteX1" fmla="*/ 2643400 w 2643399"/>
                <a:gd name="connsiteY1" fmla="*/ 36734 h 36733"/>
                <a:gd name="connsiteX2" fmla="*/ 1321006 w 2643399"/>
                <a:gd name="connsiteY2" fmla="*/ 0 h 36733"/>
                <a:gd name="connsiteX3" fmla="*/ 1321006 w 2643399"/>
                <a:gd name="connsiteY3" fmla="*/ 36734 h 36733"/>
                <a:gd name="connsiteX4" fmla="*/ 0 w 2643399"/>
                <a:gd name="connsiteY4" fmla="*/ 0 h 36733"/>
                <a:gd name="connsiteX5" fmla="*/ 0 w 2643399"/>
                <a:gd name="connsiteY5" fmla="*/ 36734 h 3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3399" h="36733">
                  <a:moveTo>
                    <a:pt x="2643400" y="0"/>
                  </a:moveTo>
                  <a:lnTo>
                    <a:pt x="2643400" y="36734"/>
                  </a:lnTo>
                  <a:moveTo>
                    <a:pt x="1321006" y="0"/>
                  </a:moveTo>
                  <a:lnTo>
                    <a:pt x="1321006" y="36734"/>
                  </a:lnTo>
                  <a:moveTo>
                    <a:pt x="0" y="0"/>
                  </a:moveTo>
                  <a:lnTo>
                    <a:pt x="0" y="36734"/>
                  </a:lnTo>
                </a:path>
              </a:pathLst>
            </a:custGeom>
            <a:noFill/>
            <a:ln w="12348" cap="flat">
              <a:solidFill>
                <a:srgbClr val="1D1D1B"/>
              </a:solid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10" name="Freeform 78">
              <a:extLst>
                <a:ext uri="{FF2B5EF4-FFF2-40B4-BE49-F238E27FC236}">
                  <a16:creationId xmlns:a16="http://schemas.microsoft.com/office/drawing/2014/main" id="{C1888580-95E0-AD9C-35FA-0A00659B2AA7}"/>
                </a:ext>
              </a:extLst>
            </p:cNvPr>
            <p:cNvSpPr/>
            <p:nvPr/>
          </p:nvSpPr>
          <p:spPr>
            <a:xfrm>
              <a:off x="7200977" y="2353500"/>
              <a:ext cx="241291" cy="51859"/>
            </a:xfrm>
            <a:custGeom>
              <a:avLst/>
              <a:gdLst>
                <a:gd name="connsiteX0" fmla="*/ 241292 w 241291"/>
                <a:gd name="connsiteY0" fmla="*/ 0 h 51859"/>
                <a:gd name="connsiteX1" fmla="*/ 241292 w 241291"/>
                <a:gd name="connsiteY1" fmla="*/ 51859 h 51859"/>
                <a:gd name="connsiteX2" fmla="*/ 0 w 241291"/>
                <a:gd name="connsiteY2" fmla="*/ 0 h 51859"/>
                <a:gd name="connsiteX3" fmla="*/ 0 w 241291"/>
                <a:gd name="connsiteY3" fmla="*/ 51859 h 51859"/>
                <a:gd name="connsiteX4" fmla="*/ 121340 w 241291"/>
                <a:gd name="connsiteY4" fmla="*/ 25930 h 51859"/>
                <a:gd name="connsiteX5" fmla="*/ 241292 w 241291"/>
                <a:gd name="connsiteY5" fmla="*/ 25930 h 51859"/>
                <a:gd name="connsiteX6" fmla="*/ 121340 w 241291"/>
                <a:gd name="connsiteY6" fmla="*/ 25930 h 51859"/>
                <a:gd name="connsiteX7" fmla="*/ 0 w 241291"/>
                <a:gd name="connsiteY7" fmla="*/ 25930 h 5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91" h="51859">
                  <a:moveTo>
                    <a:pt x="241292" y="0"/>
                  </a:moveTo>
                  <a:lnTo>
                    <a:pt x="241292" y="51859"/>
                  </a:lnTo>
                  <a:moveTo>
                    <a:pt x="0" y="0"/>
                  </a:moveTo>
                  <a:lnTo>
                    <a:pt x="0" y="51859"/>
                  </a:lnTo>
                  <a:moveTo>
                    <a:pt x="121340" y="25930"/>
                  </a:moveTo>
                  <a:lnTo>
                    <a:pt x="241292" y="25930"/>
                  </a:lnTo>
                  <a:moveTo>
                    <a:pt x="121340" y="25930"/>
                  </a:moveTo>
                  <a:lnTo>
                    <a:pt x="0" y="25930"/>
                  </a:lnTo>
                </a:path>
              </a:pathLst>
            </a:custGeom>
            <a:noFill/>
            <a:ln w="11576" cap="flat">
              <a:solidFill>
                <a:srgbClr val="001965"/>
              </a:solid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11" name="Freeform 79">
              <a:extLst>
                <a:ext uri="{FF2B5EF4-FFF2-40B4-BE49-F238E27FC236}">
                  <a16:creationId xmlns:a16="http://schemas.microsoft.com/office/drawing/2014/main" id="{FFB20AC2-FC2F-19F6-A49B-FFD2FB1D7F8C}"/>
                </a:ext>
              </a:extLst>
            </p:cNvPr>
            <p:cNvSpPr/>
            <p:nvPr/>
          </p:nvSpPr>
          <p:spPr>
            <a:xfrm>
              <a:off x="6446999" y="3062398"/>
              <a:ext cx="1502398" cy="50470"/>
            </a:xfrm>
            <a:custGeom>
              <a:avLst/>
              <a:gdLst>
                <a:gd name="connsiteX0" fmla="*/ 1502398 w 1502398"/>
                <a:gd name="connsiteY0" fmla="*/ 0 h 50470"/>
                <a:gd name="connsiteX1" fmla="*/ 1502398 w 1502398"/>
                <a:gd name="connsiteY1" fmla="*/ 50470 h 50470"/>
                <a:gd name="connsiteX2" fmla="*/ 0 w 1502398"/>
                <a:gd name="connsiteY2" fmla="*/ 0 h 50470"/>
                <a:gd name="connsiteX3" fmla="*/ 0 w 1502398"/>
                <a:gd name="connsiteY3" fmla="*/ 50470 h 50470"/>
                <a:gd name="connsiteX4" fmla="*/ 782538 w 1502398"/>
                <a:gd name="connsiteY4" fmla="*/ 25775 h 50470"/>
                <a:gd name="connsiteX5" fmla="*/ 1502398 w 1502398"/>
                <a:gd name="connsiteY5" fmla="*/ 25775 h 50470"/>
                <a:gd name="connsiteX6" fmla="*/ 782538 w 1502398"/>
                <a:gd name="connsiteY6" fmla="*/ 25775 h 50470"/>
                <a:gd name="connsiteX7" fmla="*/ 0 w 1502398"/>
                <a:gd name="connsiteY7" fmla="*/ 25775 h 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2398" h="50470">
                  <a:moveTo>
                    <a:pt x="1502398" y="0"/>
                  </a:moveTo>
                  <a:lnTo>
                    <a:pt x="1502398" y="50470"/>
                  </a:lnTo>
                  <a:moveTo>
                    <a:pt x="0" y="0"/>
                  </a:moveTo>
                  <a:lnTo>
                    <a:pt x="0" y="50470"/>
                  </a:lnTo>
                  <a:moveTo>
                    <a:pt x="782538" y="25775"/>
                  </a:moveTo>
                  <a:lnTo>
                    <a:pt x="1502398" y="25775"/>
                  </a:lnTo>
                  <a:moveTo>
                    <a:pt x="782538" y="25775"/>
                  </a:moveTo>
                  <a:lnTo>
                    <a:pt x="0" y="25775"/>
                  </a:lnTo>
                </a:path>
              </a:pathLst>
            </a:custGeom>
            <a:noFill/>
            <a:ln w="11576" cap="flat">
              <a:solidFill>
                <a:srgbClr val="001965"/>
              </a:solid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12" name="Freeform 80">
              <a:extLst>
                <a:ext uri="{FF2B5EF4-FFF2-40B4-BE49-F238E27FC236}">
                  <a16:creationId xmlns:a16="http://schemas.microsoft.com/office/drawing/2014/main" id="{361F3330-4317-0B2E-8D1D-395661A2F94A}"/>
                </a:ext>
              </a:extLst>
            </p:cNvPr>
            <p:cNvSpPr/>
            <p:nvPr/>
          </p:nvSpPr>
          <p:spPr>
            <a:xfrm>
              <a:off x="6827384" y="3416770"/>
              <a:ext cx="1565230" cy="50470"/>
            </a:xfrm>
            <a:custGeom>
              <a:avLst/>
              <a:gdLst>
                <a:gd name="connsiteX0" fmla="*/ 1565076 w 1565230"/>
                <a:gd name="connsiteY0" fmla="*/ 0 h 50470"/>
                <a:gd name="connsiteX1" fmla="*/ 1565076 w 1565230"/>
                <a:gd name="connsiteY1" fmla="*/ 50470 h 50470"/>
                <a:gd name="connsiteX2" fmla="*/ 0 w 1565230"/>
                <a:gd name="connsiteY2" fmla="*/ 0 h 50470"/>
                <a:gd name="connsiteX3" fmla="*/ 0 w 1565230"/>
                <a:gd name="connsiteY3" fmla="*/ 50470 h 50470"/>
                <a:gd name="connsiteX4" fmla="*/ 763549 w 1565230"/>
                <a:gd name="connsiteY4" fmla="*/ 24541 h 50470"/>
                <a:gd name="connsiteX5" fmla="*/ 1565230 w 1565230"/>
                <a:gd name="connsiteY5" fmla="*/ 24541 h 50470"/>
                <a:gd name="connsiteX6" fmla="*/ 763549 w 1565230"/>
                <a:gd name="connsiteY6" fmla="*/ 24541 h 50470"/>
                <a:gd name="connsiteX7" fmla="*/ 0 w 1565230"/>
                <a:gd name="connsiteY7" fmla="*/ 24541 h 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5230" h="50470">
                  <a:moveTo>
                    <a:pt x="1565076" y="0"/>
                  </a:moveTo>
                  <a:lnTo>
                    <a:pt x="1565076" y="50470"/>
                  </a:lnTo>
                  <a:moveTo>
                    <a:pt x="0" y="0"/>
                  </a:moveTo>
                  <a:lnTo>
                    <a:pt x="0" y="50470"/>
                  </a:lnTo>
                  <a:moveTo>
                    <a:pt x="763549" y="24541"/>
                  </a:moveTo>
                  <a:lnTo>
                    <a:pt x="1565230" y="24541"/>
                  </a:lnTo>
                  <a:moveTo>
                    <a:pt x="763549" y="24541"/>
                  </a:moveTo>
                  <a:lnTo>
                    <a:pt x="0" y="24541"/>
                  </a:lnTo>
                </a:path>
              </a:pathLst>
            </a:custGeom>
            <a:noFill/>
            <a:ln w="11576" cap="flat">
              <a:solidFill>
                <a:srgbClr val="001965"/>
              </a:solid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13" name="Freeform 81">
              <a:extLst>
                <a:ext uri="{FF2B5EF4-FFF2-40B4-BE49-F238E27FC236}">
                  <a16:creationId xmlns:a16="http://schemas.microsoft.com/office/drawing/2014/main" id="{78EDD405-0AEE-84F9-6FF9-595682ED6356}"/>
                </a:ext>
              </a:extLst>
            </p:cNvPr>
            <p:cNvSpPr/>
            <p:nvPr/>
          </p:nvSpPr>
          <p:spPr>
            <a:xfrm>
              <a:off x="6715615" y="3769754"/>
              <a:ext cx="823447" cy="51859"/>
            </a:xfrm>
            <a:custGeom>
              <a:avLst/>
              <a:gdLst>
                <a:gd name="connsiteX0" fmla="*/ 823448 w 823447"/>
                <a:gd name="connsiteY0" fmla="*/ 0 h 51859"/>
                <a:gd name="connsiteX1" fmla="*/ 823448 w 823447"/>
                <a:gd name="connsiteY1" fmla="*/ 51859 h 51859"/>
                <a:gd name="connsiteX2" fmla="*/ 0 w 823447"/>
                <a:gd name="connsiteY2" fmla="*/ 0 h 51859"/>
                <a:gd name="connsiteX3" fmla="*/ 0 w 823447"/>
                <a:gd name="connsiteY3" fmla="*/ 51859 h 51859"/>
                <a:gd name="connsiteX4" fmla="*/ 425309 w 823447"/>
                <a:gd name="connsiteY4" fmla="*/ 25930 h 51859"/>
                <a:gd name="connsiteX5" fmla="*/ 823448 w 823447"/>
                <a:gd name="connsiteY5" fmla="*/ 25930 h 51859"/>
                <a:gd name="connsiteX6" fmla="*/ 425309 w 823447"/>
                <a:gd name="connsiteY6" fmla="*/ 25930 h 51859"/>
                <a:gd name="connsiteX7" fmla="*/ 0 w 823447"/>
                <a:gd name="connsiteY7" fmla="*/ 25930 h 5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447" h="51859">
                  <a:moveTo>
                    <a:pt x="823448" y="0"/>
                  </a:moveTo>
                  <a:lnTo>
                    <a:pt x="823448" y="51859"/>
                  </a:lnTo>
                  <a:moveTo>
                    <a:pt x="0" y="0"/>
                  </a:moveTo>
                  <a:lnTo>
                    <a:pt x="0" y="51859"/>
                  </a:lnTo>
                  <a:moveTo>
                    <a:pt x="425309" y="25930"/>
                  </a:moveTo>
                  <a:lnTo>
                    <a:pt x="823448" y="25930"/>
                  </a:lnTo>
                  <a:moveTo>
                    <a:pt x="425309" y="25930"/>
                  </a:moveTo>
                  <a:lnTo>
                    <a:pt x="0" y="25930"/>
                  </a:lnTo>
                </a:path>
              </a:pathLst>
            </a:custGeom>
            <a:noFill/>
            <a:ln w="11576" cap="flat">
              <a:solidFill>
                <a:srgbClr val="001965"/>
              </a:solid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14" name="Freeform 82">
              <a:extLst>
                <a:ext uri="{FF2B5EF4-FFF2-40B4-BE49-F238E27FC236}">
                  <a16:creationId xmlns:a16="http://schemas.microsoft.com/office/drawing/2014/main" id="{7EB7E2C3-57DF-C5CA-E2BD-C69B8618DFAA}"/>
                </a:ext>
              </a:extLst>
            </p:cNvPr>
            <p:cNvSpPr/>
            <p:nvPr/>
          </p:nvSpPr>
          <p:spPr>
            <a:xfrm>
              <a:off x="7211938" y="4124126"/>
              <a:ext cx="252097" cy="51859"/>
            </a:xfrm>
            <a:custGeom>
              <a:avLst/>
              <a:gdLst>
                <a:gd name="connsiteX0" fmla="*/ 252098 w 252097"/>
                <a:gd name="connsiteY0" fmla="*/ 0 h 51859"/>
                <a:gd name="connsiteX1" fmla="*/ 252098 w 252097"/>
                <a:gd name="connsiteY1" fmla="*/ 51859 h 51859"/>
                <a:gd name="connsiteX2" fmla="*/ 0 w 252097"/>
                <a:gd name="connsiteY2" fmla="*/ 0 h 51859"/>
                <a:gd name="connsiteX3" fmla="*/ 0 w 252097"/>
                <a:gd name="connsiteY3" fmla="*/ 51859 h 51859"/>
                <a:gd name="connsiteX4" fmla="*/ 125354 w 252097"/>
                <a:gd name="connsiteY4" fmla="*/ 25930 h 51859"/>
                <a:gd name="connsiteX5" fmla="*/ 252098 w 252097"/>
                <a:gd name="connsiteY5" fmla="*/ 25930 h 51859"/>
                <a:gd name="connsiteX6" fmla="*/ 125354 w 252097"/>
                <a:gd name="connsiteY6" fmla="*/ 25930 h 51859"/>
                <a:gd name="connsiteX7" fmla="*/ 0 w 252097"/>
                <a:gd name="connsiteY7" fmla="*/ 25930 h 5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97" h="51859">
                  <a:moveTo>
                    <a:pt x="252098" y="0"/>
                  </a:moveTo>
                  <a:lnTo>
                    <a:pt x="252098" y="51859"/>
                  </a:lnTo>
                  <a:moveTo>
                    <a:pt x="0" y="0"/>
                  </a:moveTo>
                  <a:lnTo>
                    <a:pt x="0" y="51859"/>
                  </a:lnTo>
                  <a:moveTo>
                    <a:pt x="125354" y="25930"/>
                  </a:moveTo>
                  <a:lnTo>
                    <a:pt x="252098" y="25930"/>
                  </a:lnTo>
                  <a:moveTo>
                    <a:pt x="125354" y="25930"/>
                  </a:moveTo>
                  <a:lnTo>
                    <a:pt x="0" y="25930"/>
                  </a:lnTo>
                </a:path>
              </a:pathLst>
            </a:custGeom>
            <a:noFill/>
            <a:ln w="11576" cap="flat">
              <a:solidFill>
                <a:srgbClr val="001965"/>
              </a:solid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15" name="Freeform 83">
              <a:extLst>
                <a:ext uri="{FF2B5EF4-FFF2-40B4-BE49-F238E27FC236}">
                  <a16:creationId xmlns:a16="http://schemas.microsoft.com/office/drawing/2014/main" id="{D0AFE64A-5051-8386-8A80-0FBD3EC05379}"/>
                </a:ext>
              </a:extLst>
            </p:cNvPr>
            <p:cNvSpPr/>
            <p:nvPr/>
          </p:nvSpPr>
          <p:spPr>
            <a:xfrm>
              <a:off x="7288046" y="2345782"/>
              <a:ext cx="68234" cy="68219"/>
            </a:xfrm>
            <a:custGeom>
              <a:avLst/>
              <a:gdLst>
                <a:gd name="connsiteX0" fmla="*/ 0 w 68234"/>
                <a:gd name="connsiteY0" fmla="*/ 0 h 68219"/>
                <a:gd name="connsiteX1" fmla="*/ 68235 w 68234"/>
                <a:gd name="connsiteY1" fmla="*/ 0 h 68219"/>
                <a:gd name="connsiteX2" fmla="*/ 68235 w 68234"/>
                <a:gd name="connsiteY2" fmla="*/ 68220 h 68219"/>
                <a:gd name="connsiteX3" fmla="*/ 0 w 68234"/>
                <a:gd name="connsiteY3" fmla="*/ 68220 h 68219"/>
              </a:gdLst>
              <a:ahLst/>
              <a:cxnLst>
                <a:cxn ang="0">
                  <a:pos x="connsiteX0" y="connsiteY0"/>
                </a:cxn>
                <a:cxn ang="0">
                  <a:pos x="connsiteX1" y="connsiteY1"/>
                </a:cxn>
                <a:cxn ang="0">
                  <a:pos x="connsiteX2" y="connsiteY2"/>
                </a:cxn>
                <a:cxn ang="0">
                  <a:pos x="connsiteX3" y="connsiteY3"/>
                </a:cxn>
              </a:cxnLst>
              <a:rect l="l" t="t" r="r" b="b"/>
              <a:pathLst>
                <a:path w="68234" h="68219">
                  <a:moveTo>
                    <a:pt x="0" y="0"/>
                  </a:moveTo>
                  <a:lnTo>
                    <a:pt x="68235" y="0"/>
                  </a:lnTo>
                  <a:lnTo>
                    <a:pt x="68235" y="68220"/>
                  </a:lnTo>
                  <a:lnTo>
                    <a:pt x="0" y="68220"/>
                  </a:lnTo>
                  <a:close/>
                </a:path>
              </a:pathLst>
            </a:custGeom>
            <a:solidFill>
              <a:srgbClr val="001965"/>
            </a:solidFill>
            <a:ln w="0" cap="flat">
              <a:no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16" name="Freeform 84">
              <a:extLst>
                <a:ext uri="{FF2B5EF4-FFF2-40B4-BE49-F238E27FC236}">
                  <a16:creationId xmlns:a16="http://schemas.microsoft.com/office/drawing/2014/main" id="{0F519317-B5A9-0462-0665-64EA8C8D594E}"/>
                </a:ext>
              </a:extLst>
            </p:cNvPr>
            <p:cNvSpPr/>
            <p:nvPr/>
          </p:nvSpPr>
          <p:spPr>
            <a:xfrm>
              <a:off x="7195419" y="3054681"/>
              <a:ext cx="68234" cy="68219"/>
            </a:xfrm>
            <a:custGeom>
              <a:avLst/>
              <a:gdLst>
                <a:gd name="connsiteX0" fmla="*/ 0 w 68234"/>
                <a:gd name="connsiteY0" fmla="*/ 0 h 68219"/>
                <a:gd name="connsiteX1" fmla="*/ 68235 w 68234"/>
                <a:gd name="connsiteY1" fmla="*/ 0 h 68219"/>
                <a:gd name="connsiteX2" fmla="*/ 68235 w 68234"/>
                <a:gd name="connsiteY2" fmla="*/ 68220 h 68219"/>
                <a:gd name="connsiteX3" fmla="*/ 0 w 68234"/>
                <a:gd name="connsiteY3" fmla="*/ 68220 h 68219"/>
              </a:gdLst>
              <a:ahLst/>
              <a:cxnLst>
                <a:cxn ang="0">
                  <a:pos x="connsiteX0" y="connsiteY0"/>
                </a:cxn>
                <a:cxn ang="0">
                  <a:pos x="connsiteX1" y="connsiteY1"/>
                </a:cxn>
                <a:cxn ang="0">
                  <a:pos x="connsiteX2" y="connsiteY2"/>
                </a:cxn>
                <a:cxn ang="0">
                  <a:pos x="connsiteX3" y="connsiteY3"/>
                </a:cxn>
              </a:cxnLst>
              <a:rect l="l" t="t" r="r" b="b"/>
              <a:pathLst>
                <a:path w="68234" h="68219">
                  <a:moveTo>
                    <a:pt x="0" y="0"/>
                  </a:moveTo>
                  <a:lnTo>
                    <a:pt x="68235" y="0"/>
                  </a:lnTo>
                  <a:lnTo>
                    <a:pt x="68235" y="68220"/>
                  </a:lnTo>
                  <a:lnTo>
                    <a:pt x="0" y="68220"/>
                  </a:lnTo>
                  <a:close/>
                </a:path>
              </a:pathLst>
            </a:custGeom>
            <a:solidFill>
              <a:srgbClr val="001965"/>
            </a:solidFill>
            <a:ln w="0" cap="flat">
              <a:no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17" name="Freeform 85">
              <a:extLst>
                <a:ext uri="{FF2B5EF4-FFF2-40B4-BE49-F238E27FC236}">
                  <a16:creationId xmlns:a16="http://schemas.microsoft.com/office/drawing/2014/main" id="{24C082F7-A399-7F37-10BF-E7AEDF91EFBA}"/>
                </a:ext>
              </a:extLst>
            </p:cNvPr>
            <p:cNvSpPr/>
            <p:nvPr/>
          </p:nvSpPr>
          <p:spPr>
            <a:xfrm>
              <a:off x="7556662" y="3407664"/>
              <a:ext cx="68234" cy="68219"/>
            </a:xfrm>
            <a:custGeom>
              <a:avLst/>
              <a:gdLst>
                <a:gd name="connsiteX0" fmla="*/ 0 w 68234"/>
                <a:gd name="connsiteY0" fmla="*/ 0 h 68219"/>
                <a:gd name="connsiteX1" fmla="*/ 68235 w 68234"/>
                <a:gd name="connsiteY1" fmla="*/ 0 h 68219"/>
                <a:gd name="connsiteX2" fmla="*/ 68235 w 68234"/>
                <a:gd name="connsiteY2" fmla="*/ 68220 h 68219"/>
                <a:gd name="connsiteX3" fmla="*/ 0 w 68234"/>
                <a:gd name="connsiteY3" fmla="*/ 68220 h 68219"/>
              </a:gdLst>
              <a:ahLst/>
              <a:cxnLst>
                <a:cxn ang="0">
                  <a:pos x="connsiteX0" y="connsiteY0"/>
                </a:cxn>
                <a:cxn ang="0">
                  <a:pos x="connsiteX1" y="connsiteY1"/>
                </a:cxn>
                <a:cxn ang="0">
                  <a:pos x="connsiteX2" y="connsiteY2"/>
                </a:cxn>
                <a:cxn ang="0">
                  <a:pos x="connsiteX3" y="connsiteY3"/>
                </a:cxn>
              </a:cxnLst>
              <a:rect l="l" t="t" r="r" b="b"/>
              <a:pathLst>
                <a:path w="68234" h="68219">
                  <a:moveTo>
                    <a:pt x="0" y="0"/>
                  </a:moveTo>
                  <a:lnTo>
                    <a:pt x="68235" y="0"/>
                  </a:lnTo>
                  <a:lnTo>
                    <a:pt x="68235" y="68220"/>
                  </a:lnTo>
                  <a:lnTo>
                    <a:pt x="0" y="68220"/>
                  </a:lnTo>
                  <a:close/>
                </a:path>
              </a:pathLst>
            </a:custGeom>
            <a:solidFill>
              <a:srgbClr val="001965"/>
            </a:solidFill>
            <a:ln w="0" cap="flat">
              <a:no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18" name="Freeform 86">
              <a:extLst>
                <a:ext uri="{FF2B5EF4-FFF2-40B4-BE49-F238E27FC236}">
                  <a16:creationId xmlns:a16="http://schemas.microsoft.com/office/drawing/2014/main" id="{67404367-5740-BDE8-08D5-63322897546A}"/>
                </a:ext>
              </a:extLst>
            </p:cNvPr>
            <p:cNvSpPr/>
            <p:nvPr/>
          </p:nvSpPr>
          <p:spPr>
            <a:xfrm>
              <a:off x="7106652" y="3762036"/>
              <a:ext cx="68234" cy="68219"/>
            </a:xfrm>
            <a:custGeom>
              <a:avLst/>
              <a:gdLst>
                <a:gd name="connsiteX0" fmla="*/ 0 w 68234"/>
                <a:gd name="connsiteY0" fmla="*/ 0 h 68219"/>
                <a:gd name="connsiteX1" fmla="*/ 68235 w 68234"/>
                <a:gd name="connsiteY1" fmla="*/ 0 h 68219"/>
                <a:gd name="connsiteX2" fmla="*/ 68235 w 68234"/>
                <a:gd name="connsiteY2" fmla="*/ 68220 h 68219"/>
                <a:gd name="connsiteX3" fmla="*/ 0 w 68234"/>
                <a:gd name="connsiteY3" fmla="*/ 68220 h 68219"/>
              </a:gdLst>
              <a:ahLst/>
              <a:cxnLst>
                <a:cxn ang="0">
                  <a:pos x="connsiteX0" y="connsiteY0"/>
                </a:cxn>
                <a:cxn ang="0">
                  <a:pos x="connsiteX1" y="connsiteY1"/>
                </a:cxn>
                <a:cxn ang="0">
                  <a:pos x="connsiteX2" y="connsiteY2"/>
                </a:cxn>
                <a:cxn ang="0">
                  <a:pos x="connsiteX3" y="connsiteY3"/>
                </a:cxn>
              </a:cxnLst>
              <a:rect l="l" t="t" r="r" b="b"/>
              <a:pathLst>
                <a:path w="68234" h="68219">
                  <a:moveTo>
                    <a:pt x="0" y="0"/>
                  </a:moveTo>
                  <a:lnTo>
                    <a:pt x="68235" y="0"/>
                  </a:lnTo>
                  <a:lnTo>
                    <a:pt x="68235" y="68220"/>
                  </a:lnTo>
                  <a:lnTo>
                    <a:pt x="0" y="68220"/>
                  </a:lnTo>
                  <a:close/>
                </a:path>
              </a:pathLst>
            </a:custGeom>
            <a:solidFill>
              <a:srgbClr val="001965"/>
            </a:solidFill>
            <a:ln w="0" cap="flat">
              <a:no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19" name="Freeform 87">
              <a:extLst>
                <a:ext uri="{FF2B5EF4-FFF2-40B4-BE49-F238E27FC236}">
                  <a16:creationId xmlns:a16="http://schemas.microsoft.com/office/drawing/2014/main" id="{8C7A93E5-3C57-A86F-88C8-C0561958428B}"/>
                </a:ext>
              </a:extLst>
            </p:cNvPr>
            <p:cNvSpPr/>
            <p:nvPr/>
          </p:nvSpPr>
          <p:spPr>
            <a:xfrm>
              <a:off x="7303020" y="4116408"/>
              <a:ext cx="68234" cy="68219"/>
            </a:xfrm>
            <a:custGeom>
              <a:avLst/>
              <a:gdLst>
                <a:gd name="connsiteX0" fmla="*/ 0 w 68234"/>
                <a:gd name="connsiteY0" fmla="*/ 0 h 68219"/>
                <a:gd name="connsiteX1" fmla="*/ 68235 w 68234"/>
                <a:gd name="connsiteY1" fmla="*/ 0 h 68219"/>
                <a:gd name="connsiteX2" fmla="*/ 68235 w 68234"/>
                <a:gd name="connsiteY2" fmla="*/ 68220 h 68219"/>
                <a:gd name="connsiteX3" fmla="*/ 0 w 68234"/>
                <a:gd name="connsiteY3" fmla="*/ 68220 h 68219"/>
              </a:gdLst>
              <a:ahLst/>
              <a:cxnLst>
                <a:cxn ang="0">
                  <a:pos x="connsiteX0" y="connsiteY0"/>
                </a:cxn>
                <a:cxn ang="0">
                  <a:pos x="connsiteX1" y="connsiteY1"/>
                </a:cxn>
                <a:cxn ang="0">
                  <a:pos x="connsiteX2" y="connsiteY2"/>
                </a:cxn>
                <a:cxn ang="0">
                  <a:pos x="connsiteX3" y="connsiteY3"/>
                </a:cxn>
              </a:cxnLst>
              <a:rect l="l" t="t" r="r" b="b"/>
              <a:pathLst>
                <a:path w="68234" h="68219">
                  <a:moveTo>
                    <a:pt x="0" y="0"/>
                  </a:moveTo>
                  <a:lnTo>
                    <a:pt x="68235" y="0"/>
                  </a:lnTo>
                  <a:lnTo>
                    <a:pt x="68235" y="68220"/>
                  </a:lnTo>
                  <a:lnTo>
                    <a:pt x="0" y="68220"/>
                  </a:lnTo>
                  <a:close/>
                </a:path>
              </a:pathLst>
            </a:custGeom>
            <a:solidFill>
              <a:srgbClr val="001965"/>
            </a:solidFill>
            <a:ln w="0" cap="flat">
              <a:no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20" name="TextBox 18">
              <a:extLst>
                <a:ext uri="{FF2B5EF4-FFF2-40B4-BE49-F238E27FC236}">
                  <a16:creationId xmlns:a16="http://schemas.microsoft.com/office/drawing/2014/main" id="{4ED6514E-366D-C90E-8C3A-8642998788DB}"/>
                </a:ext>
              </a:extLst>
            </p:cNvPr>
            <p:cNvSpPr txBox="1"/>
            <p:nvPr/>
          </p:nvSpPr>
          <p:spPr>
            <a:xfrm>
              <a:off x="5979959" y="4352982"/>
              <a:ext cx="266020" cy="176978"/>
            </a:xfrm>
            <a:prstGeom prst="rect">
              <a:avLst/>
            </a:prstGeom>
            <a:noFill/>
          </p:spPr>
          <p:txBody>
            <a:bodyPr wrap="none" rtlCol="0">
              <a:spAutoFit/>
            </a:bodyPr>
            <a:lstStyle/>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0.1</a:t>
              </a:r>
            </a:p>
          </p:txBody>
        </p:sp>
        <p:sp>
          <p:nvSpPr>
            <p:cNvPr id="21" name="TextBox 19">
              <a:extLst>
                <a:ext uri="{FF2B5EF4-FFF2-40B4-BE49-F238E27FC236}">
                  <a16:creationId xmlns:a16="http://schemas.microsoft.com/office/drawing/2014/main" id="{23B686E5-8C6E-4734-17CD-BFB6ED72B875}"/>
                </a:ext>
              </a:extLst>
            </p:cNvPr>
            <p:cNvSpPr txBox="1"/>
            <p:nvPr/>
          </p:nvSpPr>
          <p:spPr>
            <a:xfrm>
              <a:off x="7298186" y="4352982"/>
              <a:ext cx="266020" cy="176978"/>
            </a:xfrm>
            <a:prstGeom prst="rect">
              <a:avLst/>
            </a:prstGeom>
            <a:noFill/>
          </p:spPr>
          <p:txBody>
            <a:bodyPr wrap="none" rtlCol="0">
              <a:spAutoFit/>
            </a:bodyPr>
            <a:lstStyle/>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1.0</a:t>
              </a:r>
            </a:p>
          </p:txBody>
        </p:sp>
        <p:sp>
          <p:nvSpPr>
            <p:cNvPr id="22" name="TextBox 20">
              <a:extLst>
                <a:ext uri="{FF2B5EF4-FFF2-40B4-BE49-F238E27FC236}">
                  <a16:creationId xmlns:a16="http://schemas.microsoft.com/office/drawing/2014/main" id="{5751C801-9990-925F-32B1-494D8F36EAE2}"/>
                </a:ext>
              </a:extLst>
            </p:cNvPr>
            <p:cNvSpPr txBox="1"/>
            <p:nvPr/>
          </p:nvSpPr>
          <p:spPr>
            <a:xfrm>
              <a:off x="8593719" y="4352982"/>
              <a:ext cx="317734" cy="176978"/>
            </a:xfrm>
            <a:prstGeom prst="rect">
              <a:avLst/>
            </a:prstGeom>
            <a:noFill/>
          </p:spPr>
          <p:txBody>
            <a:bodyPr wrap="none" rtlCol="0">
              <a:spAutoFit/>
            </a:bodyPr>
            <a:lstStyle/>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10.0</a:t>
              </a:r>
            </a:p>
          </p:txBody>
        </p:sp>
        <p:sp>
          <p:nvSpPr>
            <p:cNvPr id="23" name="TextBox 21">
              <a:extLst>
                <a:ext uri="{FF2B5EF4-FFF2-40B4-BE49-F238E27FC236}">
                  <a16:creationId xmlns:a16="http://schemas.microsoft.com/office/drawing/2014/main" id="{E9EBEFE8-0A19-06AA-2C5E-9766B19C81A2}"/>
                </a:ext>
              </a:extLst>
            </p:cNvPr>
            <p:cNvSpPr txBox="1"/>
            <p:nvPr/>
          </p:nvSpPr>
          <p:spPr>
            <a:xfrm>
              <a:off x="7067083" y="4539583"/>
              <a:ext cx="623200" cy="176978"/>
            </a:xfrm>
            <a:prstGeom prst="rect">
              <a:avLst/>
            </a:prstGeom>
            <a:noFill/>
          </p:spPr>
          <p:txBody>
            <a:bodyPr wrap="none" rtlCol="0">
              <a:spAutoFit/>
            </a:bodyPr>
            <a:lstStyle/>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HR (95% CI)</a:t>
              </a:r>
            </a:p>
          </p:txBody>
        </p:sp>
        <p:sp>
          <p:nvSpPr>
            <p:cNvPr id="24" name="TextBox 22">
              <a:extLst>
                <a:ext uri="{FF2B5EF4-FFF2-40B4-BE49-F238E27FC236}">
                  <a16:creationId xmlns:a16="http://schemas.microsoft.com/office/drawing/2014/main" id="{0A90EC0B-4B01-A227-1E4E-9F9FE8EABA2C}"/>
                </a:ext>
              </a:extLst>
            </p:cNvPr>
            <p:cNvSpPr txBox="1"/>
            <p:nvPr/>
          </p:nvSpPr>
          <p:spPr>
            <a:xfrm>
              <a:off x="5889649" y="4746095"/>
              <a:ext cx="1436173" cy="192323"/>
            </a:xfrm>
            <a:prstGeom prst="rect">
              <a:avLst/>
            </a:prstGeom>
            <a:noFill/>
          </p:spPr>
          <p:txBody>
            <a:bodyPr wrap="none" rtlCol="0">
              <a:spAutoFit/>
            </a:bodyPr>
            <a:lstStyle/>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1066" b="0" i="0" u="none" strike="noStrike" kern="1200" cap="none" spc="0" normalizeH="0" baseline="0" noProof="0">
                  <a:ln/>
                  <a:solidFill>
                    <a:srgbClr val="000000"/>
                  </a:solidFill>
                  <a:effectLst/>
                  <a:uLnTx/>
                  <a:uFillTx/>
                  <a:latin typeface="Apis For Office"/>
                  <a:ea typeface="+mn-ea"/>
                  <a:cs typeface="Arial"/>
                  <a:sym typeface="Arial"/>
                  <a:rtl val="0"/>
                </a:rPr>
                <a:t>Favors </a:t>
              </a:r>
              <a:r>
                <a:rPr kumimoji="0" lang="en-US" sz="1066" b="0" i="0" u="none" strike="noStrike" kern="1200" cap="none" spc="0" normalizeH="0" baseline="0" noProof="0" err="1">
                  <a:ln/>
                  <a:solidFill>
                    <a:srgbClr val="000000"/>
                  </a:solidFill>
                  <a:effectLst/>
                  <a:uLnTx/>
                  <a:uFillTx/>
                  <a:latin typeface="Apis For Office"/>
                  <a:ea typeface="+mn-ea"/>
                  <a:cs typeface="Arial"/>
                  <a:sym typeface="Arial"/>
                  <a:rtl val="0"/>
                </a:rPr>
                <a:t>semaglutide</a:t>
              </a:r>
              <a:r>
                <a:rPr kumimoji="0" lang="en-US" sz="1066" b="0" i="0" u="none" strike="noStrike" kern="1200" cap="none" spc="0" normalizeH="0" baseline="0" noProof="0">
                  <a:ln/>
                  <a:solidFill>
                    <a:srgbClr val="000000"/>
                  </a:solidFill>
                  <a:effectLst/>
                  <a:uLnTx/>
                  <a:uFillTx/>
                  <a:latin typeface="Apis For Office"/>
                  <a:ea typeface="+mn-ea"/>
                  <a:cs typeface="Arial"/>
                  <a:sym typeface="Arial"/>
                  <a:rtl val="0"/>
                </a:rPr>
                <a:t> 2.4 mg</a:t>
              </a:r>
            </a:p>
          </p:txBody>
        </p:sp>
        <p:sp>
          <p:nvSpPr>
            <p:cNvPr id="25" name="TextBox 23">
              <a:extLst>
                <a:ext uri="{FF2B5EF4-FFF2-40B4-BE49-F238E27FC236}">
                  <a16:creationId xmlns:a16="http://schemas.microsoft.com/office/drawing/2014/main" id="{F5FB4BCD-2DC3-36C0-12F9-017F5B29FCE5}"/>
                </a:ext>
              </a:extLst>
            </p:cNvPr>
            <p:cNvSpPr txBox="1"/>
            <p:nvPr/>
          </p:nvSpPr>
          <p:spPr>
            <a:xfrm>
              <a:off x="7678571" y="4746095"/>
              <a:ext cx="860116" cy="192323"/>
            </a:xfrm>
            <a:prstGeom prst="rect">
              <a:avLst/>
            </a:prstGeom>
            <a:noFill/>
          </p:spPr>
          <p:txBody>
            <a:bodyPr wrap="none" rtlCol="0">
              <a:spAutoFit/>
            </a:bodyPr>
            <a:lstStyle/>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1066" b="0" i="0" u="none" strike="noStrike" kern="1200" cap="none" spc="0" normalizeH="0" baseline="0" noProof="0">
                  <a:ln/>
                  <a:solidFill>
                    <a:srgbClr val="000000"/>
                  </a:solidFill>
                  <a:effectLst/>
                  <a:uLnTx/>
                  <a:uFillTx/>
                  <a:latin typeface="Apis For Office"/>
                  <a:ea typeface="+mn-ea"/>
                  <a:cs typeface="Arial"/>
                  <a:sym typeface="Arial"/>
                  <a:rtl val="0"/>
                </a:rPr>
                <a:t>Favors placebo</a:t>
              </a:r>
            </a:p>
          </p:txBody>
        </p:sp>
        <p:sp>
          <p:nvSpPr>
            <p:cNvPr id="26" name="Freeform 94">
              <a:extLst>
                <a:ext uri="{FF2B5EF4-FFF2-40B4-BE49-F238E27FC236}">
                  <a16:creationId xmlns:a16="http://schemas.microsoft.com/office/drawing/2014/main" id="{F0DE7061-6DDA-38C9-109C-44BB5DB71D01}"/>
                </a:ext>
              </a:extLst>
            </p:cNvPr>
            <p:cNvSpPr/>
            <p:nvPr/>
          </p:nvSpPr>
          <p:spPr>
            <a:xfrm>
              <a:off x="2560863" y="2202089"/>
              <a:ext cx="7568186" cy="15434"/>
            </a:xfrm>
            <a:custGeom>
              <a:avLst/>
              <a:gdLst>
                <a:gd name="connsiteX0" fmla="*/ 0 w 7568186"/>
                <a:gd name="connsiteY0" fmla="*/ 0 h 15434"/>
                <a:gd name="connsiteX1" fmla="*/ 7568186 w 7568186"/>
                <a:gd name="connsiteY1" fmla="*/ 0 h 15434"/>
              </a:gdLst>
              <a:ahLst/>
              <a:cxnLst>
                <a:cxn ang="0">
                  <a:pos x="connsiteX0" y="connsiteY0"/>
                </a:cxn>
                <a:cxn ang="0">
                  <a:pos x="connsiteX1" y="connsiteY1"/>
                </a:cxn>
              </a:cxnLst>
              <a:rect l="l" t="t" r="r" b="b"/>
              <a:pathLst>
                <a:path w="7568186" h="15434">
                  <a:moveTo>
                    <a:pt x="0" y="0"/>
                  </a:moveTo>
                  <a:lnTo>
                    <a:pt x="7568186" y="0"/>
                  </a:lnTo>
                </a:path>
              </a:pathLst>
            </a:custGeom>
            <a:ln w="12700" cap="flat">
              <a:solidFill>
                <a:srgbClr val="1D1D1B"/>
              </a:solid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27" name="Freeform 95">
              <a:extLst>
                <a:ext uri="{FF2B5EF4-FFF2-40B4-BE49-F238E27FC236}">
                  <a16:creationId xmlns:a16="http://schemas.microsoft.com/office/drawing/2014/main" id="{3CE3720C-9298-8E52-AC52-0ED06C88BCE6}"/>
                </a:ext>
              </a:extLst>
            </p:cNvPr>
            <p:cNvSpPr/>
            <p:nvPr/>
          </p:nvSpPr>
          <p:spPr>
            <a:xfrm>
              <a:off x="2560863" y="1848025"/>
              <a:ext cx="7568186" cy="15434"/>
            </a:xfrm>
            <a:custGeom>
              <a:avLst/>
              <a:gdLst>
                <a:gd name="connsiteX0" fmla="*/ 0 w 7568186"/>
                <a:gd name="connsiteY0" fmla="*/ 0 h 15434"/>
                <a:gd name="connsiteX1" fmla="*/ 7568186 w 7568186"/>
                <a:gd name="connsiteY1" fmla="*/ 0 h 15434"/>
              </a:gdLst>
              <a:ahLst/>
              <a:cxnLst>
                <a:cxn ang="0">
                  <a:pos x="connsiteX0" y="connsiteY0"/>
                </a:cxn>
                <a:cxn ang="0">
                  <a:pos x="connsiteX1" y="connsiteY1"/>
                </a:cxn>
              </a:cxnLst>
              <a:rect l="l" t="t" r="r" b="b"/>
              <a:pathLst>
                <a:path w="7568186" h="15434">
                  <a:moveTo>
                    <a:pt x="0" y="0"/>
                  </a:moveTo>
                  <a:lnTo>
                    <a:pt x="7568186" y="0"/>
                  </a:lnTo>
                </a:path>
              </a:pathLst>
            </a:custGeom>
            <a:ln w="12700" cap="flat">
              <a:solidFill>
                <a:srgbClr val="1D1D1B"/>
              </a:solid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28" name="Freeform 96">
              <a:extLst>
                <a:ext uri="{FF2B5EF4-FFF2-40B4-BE49-F238E27FC236}">
                  <a16:creationId xmlns:a16="http://schemas.microsoft.com/office/drawing/2014/main" id="{88F757B0-5A29-BFD9-391F-21B874168C37}"/>
                </a:ext>
              </a:extLst>
            </p:cNvPr>
            <p:cNvSpPr/>
            <p:nvPr/>
          </p:nvSpPr>
          <p:spPr>
            <a:xfrm>
              <a:off x="2560863" y="4327241"/>
              <a:ext cx="7568186" cy="45719"/>
            </a:xfrm>
            <a:custGeom>
              <a:avLst/>
              <a:gdLst>
                <a:gd name="connsiteX0" fmla="*/ 0 w 7568186"/>
                <a:gd name="connsiteY0" fmla="*/ 0 h 15434"/>
                <a:gd name="connsiteX1" fmla="*/ 7568186 w 7568186"/>
                <a:gd name="connsiteY1" fmla="*/ 0 h 15434"/>
              </a:gdLst>
              <a:ahLst/>
              <a:cxnLst>
                <a:cxn ang="0">
                  <a:pos x="connsiteX0" y="connsiteY0"/>
                </a:cxn>
                <a:cxn ang="0">
                  <a:pos x="connsiteX1" y="connsiteY1"/>
                </a:cxn>
              </a:cxnLst>
              <a:rect l="l" t="t" r="r" b="b"/>
              <a:pathLst>
                <a:path w="7568186" h="15434">
                  <a:moveTo>
                    <a:pt x="0" y="0"/>
                  </a:moveTo>
                  <a:lnTo>
                    <a:pt x="7568186" y="0"/>
                  </a:lnTo>
                </a:path>
              </a:pathLst>
            </a:custGeom>
            <a:ln w="12700" cap="flat">
              <a:solidFill>
                <a:srgbClr val="1D1D1B"/>
              </a:solidFill>
              <a:prstDash val="solid"/>
              <a:miter/>
            </a:ln>
          </p:spPr>
          <p:txBody>
            <a:bodyPr rtlCol="0" anchor="ctr"/>
            <a:lstStyle/>
            <a:p>
              <a:pPr marL="0" marR="0" lvl="0" indent="0" algn="l" defTabSz="909594" rtl="0" eaLnBrk="1" fontAlgn="auto" latinLnBrk="0" hangingPunct="1">
                <a:lnSpc>
                  <a:spcPct val="100000"/>
                </a:lnSpc>
                <a:spcBef>
                  <a:spcPts val="0"/>
                </a:spcBef>
                <a:spcAft>
                  <a:spcPts val="0"/>
                </a:spcAft>
                <a:buClrTx/>
                <a:buSzTx/>
                <a:buFontTx/>
                <a:buNone/>
                <a:tabLst/>
                <a:defRPr/>
              </a:pPr>
              <a:endParaRPr kumimoji="0" lang="en-US" sz="1790" b="0" i="0" u="none" strike="noStrike" kern="1200" cap="none" spc="0" normalizeH="0" baseline="0" noProof="0">
                <a:ln>
                  <a:noFill/>
                </a:ln>
                <a:solidFill>
                  <a:srgbClr val="000000"/>
                </a:solidFill>
                <a:effectLst/>
                <a:uLnTx/>
                <a:uFillTx/>
                <a:latin typeface="Apis For Office"/>
                <a:ea typeface="+mn-ea"/>
                <a:cs typeface="+mn-cs"/>
              </a:endParaRPr>
            </a:p>
          </p:txBody>
        </p:sp>
        <p:sp>
          <p:nvSpPr>
            <p:cNvPr id="29" name="TextBox 27">
              <a:extLst>
                <a:ext uri="{FF2B5EF4-FFF2-40B4-BE49-F238E27FC236}">
                  <a16:creationId xmlns:a16="http://schemas.microsoft.com/office/drawing/2014/main" id="{8B920E27-E172-E2F0-0A92-413A3EC90046}"/>
                </a:ext>
              </a:extLst>
            </p:cNvPr>
            <p:cNvSpPr txBox="1"/>
            <p:nvPr/>
          </p:nvSpPr>
          <p:spPr>
            <a:xfrm>
              <a:off x="3917259" y="1860801"/>
              <a:ext cx="1167987" cy="315376"/>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1066" b="1" i="0" u="none" strike="noStrike" kern="1200" cap="none" spc="0" normalizeH="0" baseline="0" noProof="0" err="1">
                  <a:ln/>
                  <a:solidFill>
                    <a:srgbClr val="1D1D1B"/>
                  </a:solidFill>
                  <a:effectLst/>
                  <a:uLnTx/>
                  <a:uFillTx/>
                  <a:latin typeface="Apis For Office"/>
                  <a:ea typeface="+mn-ea"/>
                  <a:cs typeface="Arial"/>
                  <a:sym typeface="Arial"/>
                  <a:rtl val="0"/>
                </a:rPr>
                <a:t>Semaglutide</a:t>
              </a:r>
              <a:r>
                <a:rPr kumimoji="0" lang="en-US" sz="1066" b="1" i="0" u="none" strike="noStrike" kern="1200" cap="none" spc="0" normalizeH="0" baseline="0" noProof="0">
                  <a:ln/>
                  <a:solidFill>
                    <a:srgbClr val="1D1D1B"/>
                  </a:solidFill>
                  <a:effectLst/>
                  <a:uLnTx/>
                  <a:uFillTx/>
                  <a:latin typeface="Apis For Office"/>
                  <a:ea typeface="+mn-ea"/>
                  <a:cs typeface="Arial"/>
                  <a:sym typeface="Arial"/>
                  <a:rtl val="0"/>
                </a:rPr>
                <a:t> 2.4 mg </a:t>
              </a:r>
            </a:p>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1066" b="1" i="1" u="none" strike="noStrike" kern="1200" cap="none" spc="0" normalizeH="0" baseline="0" noProof="0">
                  <a:ln/>
                  <a:solidFill>
                    <a:srgbClr val="1D1D1B"/>
                  </a:solidFill>
                  <a:effectLst/>
                  <a:uLnTx/>
                  <a:uFillTx/>
                  <a:latin typeface="Apis For Office"/>
                  <a:ea typeface="+mn-ea"/>
                  <a:cs typeface="Arial"/>
                  <a:sym typeface="Arial"/>
                  <a:rtl val="0"/>
                </a:rPr>
                <a:t>(N </a:t>
              </a:r>
              <a:r>
                <a:rPr kumimoji="0" lang="en-US" sz="1066" b="1" i="0" u="none" strike="noStrike" kern="1200" cap="none" spc="0" normalizeH="0" baseline="0" noProof="0">
                  <a:ln/>
                  <a:solidFill>
                    <a:srgbClr val="1D1D1B"/>
                  </a:solidFill>
                  <a:effectLst/>
                  <a:uLnTx/>
                  <a:uFillTx/>
                  <a:latin typeface="Apis For Office"/>
                  <a:ea typeface="+mn-ea"/>
                  <a:cs typeface="Arial"/>
                  <a:sym typeface="Arial"/>
                  <a:rtl val="0"/>
                </a:rPr>
                <a:t>= 8,803</a:t>
              </a:r>
              <a:r>
                <a:rPr kumimoji="0" lang="en-US" sz="1066" b="1" i="1" u="none" strike="noStrike" kern="1200" cap="none" spc="0" normalizeH="0" baseline="0" noProof="0">
                  <a:ln/>
                  <a:solidFill>
                    <a:srgbClr val="1D1D1B"/>
                  </a:solidFill>
                  <a:effectLst/>
                  <a:uLnTx/>
                  <a:uFillTx/>
                  <a:latin typeface="Apis For Office"/>
                  <a:ea typeface="+mn-ea"/>
                  <a:cs typeface="Arial"/>
                  <a:sym typeface="Arial"/>
                  <a:rtl val="0"/>
                </a:rPr>
                <a:t>), n (%)</a:t>
              </a:r>
            </a:p>
          </p:txBody>
        </p:sp>
        <p:sp>
          <p:nvSpPr>
            <p:cNvPr id="30" name="TextBox 28">
              <a:extLst>
                <a:ext uri="{FF2B5EF4-FFF2-40B4-BE49-F238E27FC236}">
                  <a16:creationId xmlns:a16="http://schemas.microsoft.com/office/drawing/2014/main" id="{90DD616A-C297-448C-DD16-D9D11D903238}"/>
                </a:ext>
              </a:extLst>
            </p:cNvPr>
            <p:cNvSpPr txBox="1"/>
            <p:nvPr/>
          </p:nvSpPr>
          <p:spPr>
            <a:xfrm>
              <a:off x="4737223" y="1860801"/>
              <a:ext cx="146624" cy="167405"/>
            </a:xfrm>
            <a:prstGeom prst="rect">
              <a:avLst/>
            </a:prstGeom>
            <a:noFill/>
          </p:spPr>
          <p:txBody>
            <a:bodyPr wrap="none" rtlCol="0">
              <a:spAutoFit/>
            </a:bodyPr>
            <a:lstStyle/>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91" normalizeH="0" baseline="0" noProof="0">
                  <a:ln/>
                  <a:solidFill>
                    <a:srgbClr val="1D1D1B"/>
                  </a:solidFill>
                  <a:effectLst/>
                  <a:uLnTx/>
                  <a:uFillTx/>
                  <a:latin typeface="Apis For Office"/>
                  <a:ea typeface="+mn-ea"/>
                  <a:cs typeface="Arial"/>
                  <a:sym typeface="Arial"/>
                  <a:rtl val="0"/>
                </a:rPr>
                <a:t> </a:t>
              </a:r>
            </a:p>
          </p:txBody>
        </p:sp>
        <p:sp>
          <p:nvSpPr>
            <p:cNvPr id="31" name="TextBox 29">
              <a:extLst>
                <a:ext uri="{FF2B5EF4-FFF2-40B4-BE49-F238E27FC236}">
                  <a16:creationId xmlns:a16="http://schemas.microsoft.com/office/drawing/2014/main" id="{1B8DBDAA-06F2-86D4-57B3-BCC33A0A4A2A}"/>
                </a:ext>
              </a:extLst>
            </p:cNvPr>
            <p:cNvSpPr txBox="1"/>
            <p:nvPr/>
          </p:nvSpPr>
          <p:spPr>
            <a:xfrm>
              <a:off x="2482390" y="2263919"/>
              <a:ext cx="1509468" cy="284685"/>
            </a:xfrm>
            <a:prstGeom prst="rect">
              <a:avLst/>
            </a:prstGeom>
            <a:noFill/>
          </p:spPr>
          <p:txBody>
            <a:bodyPr wrap="square" rtlCol="0">
              <a:spAutoFit/>
            </a:bodyPr>
            <a:lstStyle/>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5-component kidney composite endpoint</a:t>
              </a:r>
            </a:p>
          </p:txBody>
        </p:sp>
        <p:sp>
          <p:nvSpPr>
            <p:cNvPr id="32" name="TextBox 30">
              <a:extLst>
                <a:ext uri="{FF2B5EF4-FFF2-40B4-BE49-F238E27FC236}">
                  <a16:creationId xmlns:a16="http://schemas.microsoft.com/office/drawing/2014/main" id="{EBCD2258-1235-CA5E-F727-B32EDA142355}"/>
                </a:ext>
              </a:extLst>
            </p:cNvPr>
            <p:cNvSpPr txBox="1"/>
            <p:nvPr/>
          </p:nvSpPr>
          <p:spPr>
            <a:xfrm>
              <a:off x="4252791" y="2283239"/>
              <a:ext cx="496924"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155 (1.8)</a:t>
              </a:r>
            </a:p>
          </p:txBody>
        </p:sp>
        <p:sp>
          <p:nvSpPr>
            <p:cNvPr id="33" name="TextBox 31">
              <a:extLst>
                <a:ext uri="{FF2B5EF4-FFF2-40B4-BE49-F238E27FC236}">
                  <a16:creationId xmlns:a16="http://schemas.microsoft.com/office/drawing/2014/main" id="{BB3F7737-0D08-2D1C-110D-93EFB9D47042}"/>
                </a:ext>
              </a:extLst>
            </p:cNvPr>
            <p:cNvSpPr txBox="1"/>
            <p:nvPr/>
          </p:nvSpPr>
          <p:spPr>
            <a:xfrm>
              <a:off x="5551092" y="2283239"/>
              <a:ext cx="496924"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198 (2.2)</a:t>
              </a:r>
            </a:p>
          </p:txBody>
        </p:sp>
        <p:sp>
          <p:nvSpPr>
            <p:cNvPr id="34" name="TextBox 32">
              <a:extLst>
                <a:ext uri="{FF2B5EF4-FFF2-40B4-BE49-F238E27FC236}">
                  <a16:creationId xmlns:a16="http://schemas.microsoft.com/office/drawing/2014/main" id="{02AB33E1-4CE7-C106-EAB6-E3BEF2BF1B7D}"/>
                </a:ext>
              </a:extLst>
            </p:cNvPr>
            <p:cNvSpPr txBox="1"/>
            <p:nvPr/>
          </p:nvSpPr>
          <p:spPr>
            <a:xfrm>
              <a:off x="9003425" y="2283239"/>
              <a:ext cx="1024875"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0.78 (0.63, 0.96); 0.02</a:t>
              </a:r>
            </a:p>
          </p:txBody>
        </p:sp>
        <p:sp>
          <p:nvSpPr>
            <p:cNvPr id="35" name="TextBox 33">
              <a:extLst>
                <a:ext uri="{FF2B5EF4-FFF2-40B4-BE49-F238E27FC236}">
                  <a16:creationId xmlns:a16="http://schemas.microsoft.com/office/drawing/2014/main" id="{FA5C5B30-6D6E-6B5D-9D90-E9FFE78BC10B}"/>
                </a:ext>
              </a:extLst>
            </p:cNvPr>
            <p:cNvSpPr txBox="1"/>
            <p:nvPr/>
          </p:nvSpPr>
          <p:spPr>
            <a:xfrm>
              <a:off x="2482390" y="2637457"/>
              <a:ext cx="1325531" cy="176978"/>
            </a:xfrm>
            <a:prstGeom prst="rect">
              <a:avLst/>
            </a:prstGeom>
            <a:noFill/>
          </p:spPr>
          <p:txBody>
            <a:bodyPr wrap="none" rtlCol="0">
              <a:spAutoFit/>
            </a:bodyPr>
            <a:lstStyle/>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Death due to kidney disease</a:t>
              </a:r>
            </a:p>
          </p:txBody>
        </p:sp>
        <p:sp>
          <p:nvSpPr>
            <p:cNvPr id="36" name="TextBox 34">
              <a:extLst>
                <a:ext uri="{FF2B5EF4-FFF2-40B4-BE49-F238E27FC236}">
                  <a16:creationId xmlns:a16="http://schemas.microsoft.com/office/drawing/2014/main" id="{C8F27B97-7EB3-824A-DB73-495D59F62AF5}"/>
                </a:ext>
              </a:extLst>
            </p:cNvPr>
            <p:cNvSpPr txBox="1"/>
            <p:nvPr/>
          </p:nvSpPr>
          <p:spPr>
            <a:xfrm>
              <a:off x="4406124" y="2637457"/>
              <a:ext cx="190255"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0</a:t>
              </a:r>
            </a:p>
          </p:txBody>
        </p:sp>
        <p:sp>
          <p:nvSpPr>
            <p:cNvPr id="37" name="TextBox 35">
              <a:extLst>
                <a:ext uri="{FF2B5EF4-FFF2-40B4-BE49-F238E27FC236}">
                  <a16:creationId xmlns:a16="http://schemas.microsoft.com/office/drawing/2014/main" id="{11E259C3-45E8-026E-8D4B-F89D28016C0B}"/>
                </a:ext>
              </a:extLst>
            </p:cNvPr>
            <p:cNvSpPr txBox="1"/>
            <p:nvPr/>
          </p:nvSpPr>
          <p:spPr>
            <a:xfrm>
              <a:off x="5704425" y="2637457"/>
              <a:ext cx="190255"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0</a:t>
              </a:r>
            </a:p>
          </p:txBody>
        </p:sp>
        <p:sp>
          <p:nvSpPr>
            <p:cNvPr id="38" name="TextBox 36">
              <a:extLst>
                <a:ext uri="{FF2B5EF4-FFF2-40B4-BE49-F238E27FC236}">
                  <a16:creationId xmlns:a16="http://schemas.microsoft.com/office/drawing/2014/main" id="{D3EAABD0-0C0B-7509-FB7C-8FE91E6734AD}"/>
                </a:ext>
              </a:extLst>
            </p:cNvPr>
            <p:cNvSpPr txBox="1"/>
            <p:nvPr/>
          </p:nvSpPr>
          <p:spPr>
            <a:xfrm>
              <a:off x="9371093" y="2637457"/>
              <a:ext cx="298492"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N/A</a:t>
              </a:r>
            </a:p>
          </p:txBody>
        </p:sp>
        <p:sp>
          <p:nvSpPr>
            <p:cNvPr id="39" name="TextBox 37">
              <a:extLst>
                <a:ext uri="{FF2B5EF4-FFF2-40B4-BE49-F238E27FC236}">
                  <a16:creationId xmlns:a16="http://schemas.microsoft.com/office/drawing/2014/main" id="{5642A66E-E1BF-72A3-0DFF-D74F4ED56A66}"/>
                </a:ext>
              </a:extLst>
            </p:cNvPr>
            <p:cNvSpPr txBox="1"/>
            <p:nvPr/>
          </p:nvSpPr>
          <p:spPr>
            <a:xfrm>
              <a:off x="2482390" y="2923455"/>
              <a:ext cx="1260590" cy="284685"/>
            </a:xfrm>
            <a:prstGeom prst="rect">
              <a:avLst/>
            </a:prstGeom>
            <a:noFill/>
          </p:spPr>
          <p:txBody>
            <a:bodyPr wrap="none" rtlCol="0">
              <a:spAutoFit/>
            </a:bodyPr>
            <a:lstStyle/>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Initiation of chronic kidney</a:t>
              </a:r>
            </a:p>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replacement </a:t>
              </a:r>
              <a:r>
                <a:rPr kumimoji="0" lang="en-US" sz="933" b="0" i="0" u="none" strike="noStrike" kern="1200" cap="none" spc="0" normalizeH="0" baseline="0" noProof="0" err="1">
                  <a:ln/>
                  <a:solidFill>
                    <a:srgbClr val="1D1D1B"/>
                  </a:solidFill>
                  <a:effectLst/>
                  <a:uLnTx/>
                  <a:uFillTx/>
                  <a:latin typeface="Apis For Office"/>
                  <a:ea typeface="+mn-ea"/>
                  <a:cs typeface="Arial"/>
                  <a:sym typeface="Arial"/>
                  <a:rtl val="0"/>
                </a:rPr>
                <a:t>therapy</a:t>
              </a:r>
              <a:r>
                <a:rPr kumimoji="0" lang="en-US" sz="933" b="0" i="0" u="none" strike="noStrike" kern="1200" cap="none" spc="0" normalizeH="0" baseline="30000" noProof="0" err="1">
                  <a:ln/>
                  <a:solidFill>
                    <a:srgbClr val="1D1D1B"/>
                  </a:solidFill>
                  <a:effectLst/>
                  <a:uLnTx/>
                  <a:uFillTx/>
                  <a:latin typeface="Apis For Office"/>
                  <a:ea typeface="+mn-ea"/>
                  <a:cs typeface="Arial"/>
                  <a:sym typeface="Arial"/>
                  <a:rtl val="0"/>
                </a:rPr>
                <a:t>a</a:t>
              </a: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 </a:t>
              </a:r>
            </a:p>
          </p:txBody>
        </p:sp>
        <p:sp>
          <p:nvSpPr>
            <p:cNvPr id="40" name="TextBox 38">
              <a:extLst>
                <a:ext uri="{FF2B5EF4-FFF2-40B4-BE49-F238E27FC236}">
                  <a16:creationId xmlns:a16="http://schemas.microsoft.com/office/drawing/2014/main" id="{BD62462F-484B-AF18-84C6-183DADC3543E}"/>
                </a:ext>
              </a:extLst>
            </p:cNvPr>
            <p:cNvSpPr txBox="1"/>
            <p:nvPr/>
          </p:nvSpPr>
          <p:spPr>
            <a:xfrm>
              <a:off x="4304502" y="2991675"/>
              <a:ext cx="393499"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4 (0.0)</a:t>
              </a:r>
            </a:p>
          </p:txBody>
        </p:sp>
        <p:sp>
          <p:nvSpPr>
            <p:cNvPr id="41" name="TextBox 39">
              <a:extLst>
                <a:ext uri="{FF2B5EF4-FFF2-40B4-BE49-F238E27FC236}">
                  <a16:creationId xmlns:a16="http://schemas.microsoft.com/office/drawing/2014/main" id="{C13DED34-F4AA-027B-7D16-FD4BE37A33F1}"/>
                </a:ext>
              </a:extLst>
            </p:cNvPr>
            <p:cNvSpPr txBox="1"/>
            <p:nvPr/>
          </p:nvSpPr>
          <p:spPr>
            <a:xfrm>
              <a:off x="5602804" y="2991675"/>
              <a:ext cx="393499"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6 (0.1)</a:t>
              </a:r>
            </a:p>
          </p:txBody>
        </p:sp>
        <p:sp>
          <p:nvSpPr>
            <p:cNvPr id="42" name="TextBox 40">
              <a:extLst>
                <a:ext uri="{FF2B5EF4-FFF2-40B4-BE49-F238E27FC236}">
                  <a16:creationId xmlns:a16="http://schemas.microsoft.com/office/drawing/2014/main" id="{F81F26ED-3983-D2BA-4356-065A819C5822}"/>
                </a:ext>
              </a:extLst>
            </p:cNvPr>
            <p:cNvSpPr txBox="1"/>
            <p:nvPr/>
          </p:nvSpPr>
          <p:spPr>
            <a:xfrm>
              <a:off x="9006357" y="2991675"/>
              <a:ext cx="1024875"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0.66 (0.17, 2.32); 0.52</a:t>
              </a:r>
            </a:p>
          </p:txBody>
        </p:sp>
        <p:sp>
          <p:nvSpPr>
            <p:cNvPr id="43" name="TextBox 41">
              <a:extLst>
                <a:ext uri="{FF2B5EF4-FFF2-40B4-BE49-F238E27FC236}">
                  <a16:creationId xmlns:a16="http://schemas.microsoft.com/office/drawing/2014/main" id="{14F9BDA2-F194-91E9-D065-7036AAC15CD0}"/>
                </a:ext>
              </a:extLst>
            </p:cNvPr>
            <p:cNvSpPr txBox="1"/>
            <p:nvPr/>
          </p:nvSpPr>
          <p:spPr>
            <a:xfrm>
              <a:off x="2482236" y="3277673"/>
              <a:ext cx="1247457" cy="284685"/>
            </a:xfrm>
            <a:prstGeom prst="rect">
              <a:avLst/>
            </a:prstGeom>
            <a:noFill/>
          </p:spPr>
          <p:txBody>
            <a:bodyPr wrap="square" rtlCol="0">
              <a:spAutoFit/>
            </a:bodyPr>
            <a:lstStyle/>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Onset of persistent eGFR &lt;15 ml min</a:t>
              </a:r>
              <a:r>
                <a:rPr kumimoji="0" lang="en-US" sz="933" b="0" i="0" u="none" strike="noStrike" kern="1200" cap="none" spc="0" normalizeH="0" baseline="30000" noProof="0">
                  <a:ln/>
                  <a:solidFill>
                    <a:srgbClr val="1D1D1B"/>
                  </a:solidFill>
                  <a:effectLst/>
                  <a:uLnTx/>
                  <a:uFillTx/>
                  <a:latin typeface="Apis For Office"/>
                  <a:ea typeface="+mn-ea"/>
                  <a:cs typeface="Arial"/>
                  <a:sym typeface="Arial"/>
                  <a:rtl val="0"/>
                </a:rPr>
                <a:t>-1 </a:t>
              </a: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1.73 m</a:t>
              </a:r>
              <a:r>
                <a:rPr kumimoji="0" lang="en-US" sz="933" b="0" i="0" u="none" strike="noStrike" kern="1200" cap="none" spc="0" normalizeH="0" baseline="30000" noProof="0">
                  <a:ln/>
                  <a:solidFill>
                    <a:srgbClr val="1D1D1B"/>
                  </a:solidFill>
                  <a:effectLst/>
                  <a:uLnTx/>
                  <a:uFillTx/>
                  <a:latin typeface="Apis For Office"/>
                  <a:ea typeface="+mn-ea"/>
                  <a:cs typeface="Arial"/>
                  <a:sym typeface="Arial"/>
                  <a:rtl val="0"/>
                </a:rPr>
                <a:t>-2</a:t>
              </a:r>
            </a:p>
          </p:txBody>
        </p:sp>
        <p:sp>
          <p:nvSpPr>
            <p:cNvPr id="44" name="TextBox 42">
              <a:extLst>
                <a:ext uri="{FF2B5EF4-FFF2-40B4-BE49-F238E27FC236}">
                  <a16:creationId xmlns:a16="http://schemas.microsoft.com/office/drawing/2014/main" id="{C8C99A6D-2A55-68E2-CEB8-DDDE74789F1A}"/>
                </a:ext>
              </a:extLst>
            </p:cNvPr>
            <p:cNvSpPr txBox="1"/>
            <p:nvPr/>
          </p:nvSpPr>
          <p:spPr>
            <a:xfrm>
              <a:off x="4304502" y="3345738"/>
              <a:ext cx="393499"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5 (0.1)</a:t>
              </a:r>
            </a:p>
          </p:txBody>
        </p:sp>
        <p:sp>
          <p:nvSpPr>
            <p:cNvPr id="45" name="TextBox 43">
              <a:extLst>
                <a:ext uri="{FF2B5EF4-FFF2-40B4-BE49-F238E27FC236}">
                  <a16:creationId xmlns:a16="http://schemas.microsoft.com/office/drawing/2014/main" id="{6BE307C7-CBAD-C3A8-5111-43B93DFF6F84}"/>
                </a:ext>
              </a:extLst>
            </p:cNvPr>
            <p:cNvSpPr txBox="1"/>
            <p:nvPr/>
          </p:nvSpPr>
          <p:spPr>
            <a:xfrm>
              <a:off x="5602804" y="3345738"/>
              <a:ext cx="393499"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4 (0.0)</a:t>
              </a:r>
            </a:p>
          </p:txBody>
        </p:sp>
        <p:sp>
          <p:nvSpPr>
            <p:cNvPr id="46" name="TextBox 44">
              <a:extLst>
                <a:ext uri="{FF2B5EF4-FFF2-40B4-BE49-F238E27FC236}">
                  <a16:creationId xmlns:a16="http://schemas.microsoft.com/office/drawing/2014/main" id="{925DF991-1DD5-2D4B-3412-9A841BF77309}"/>
                </a:ext>
              </a:extLst>
            </p:cNvPr>
            <p:cNvSpPr txBox="1"/>
            <p:nvPr/>
          </p:nvSpPr>
          <p:spPr>
            <a:xfrm>
              <a:off x="9006357" y="3345738"/>
              <a:ext cx="1024875"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1.24 (0.33, 5.02); 0.74</a:t>
              </a:r>
            </a:p>
          </p:txBody>
        </p:sp>
        <p:sp>
          <p:nvSpPr>
            <p:cNvPr id="47" name="TextBox 45">
              <a:extLst>
                <a:ext uri="{FF2B5EF4-FFF2-40B4-BE49-F238E27FC236}">
                  <a16:creationId xmlns:a16="http://schemas.microsoft.com/office/drawing/2014/main" id="{0BD2E544-3581-A02B-E462-8C4C7B730517}"/>
                </a:ext>
              </a:extLst>
            </p:cNvPr>
            <p:cNvSpPr txBox="1"/>
            <p:nvPr/>
          </p:nvSpPr>
          <p:spPr>
            <a:xfrm>
              <a:off x="2482236" y="3631736"/>
              <a:ext cx="1196851" cy="284685"/>
            </a:xfrm>
            <a:prstGeom prst="rect">
              <a:avLst/>
            </a:prstGeom>
            <a:noFill/>
          </p:spPr>
          <p:txBody>
            <a:bodyPr wrap="none" rtlCol="0">
              <a:spAutoFit/>
            </a:bodyPr>
            <a:lstStyle/>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Onset of persistent ≥50%</a:t>
              </a:r>
            </a:p>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reduction in eGFR</a:t>
              </a:r>
            </a:p>
          </p:txBody>
        </p:sp>
        <p:sp>
          <p:nvSpPr>
            <p:cNvPr id="48" name="TextBox 46">
              <a:extLst>
                <a:ext uri="{FF2B5EF4-FFF2-40B4-BE49-F238E27FC236}">
                  <a16:creationId xmlns:a16="http://schemas.microsoft.com/office/drawing/2014/main" id="{5373F02D-CA37-E5D0-1576-2EB1DF0A977C}"/>
                </a:ext>
              </a:extLst>
            </p:cNvPr>
            <p:cNvSpPr txBox="1"/>
            <p:nvPr/>
          </p:nvSpPr>
          <p:spPr>
            <a:xfrm>
              <a:off x="4127719" y="3699956"/>
              <a:ext cx="747069" cy="248799"/>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12/8,724</a:t>
              </a:r>
              <a:r>
                <a:rPr kumimoji="0" lang="en-US" sz="933" b="0" i="0" u="none" strike="noStrike" kern="1200" cap="none" spc="0" normalizeH="0" baseline="30000" noProof="0">
                  <a:ln/>
                  <a:solidFill>
                    <a:srgbClr val="1D1D1B"/>
                  </a:solidFill>
                  <a:effectLst/>
                  <a:uLnTx/>
                  <a:uFillTx/>
                  <a:latin typeface="Apis For Office"/>
                  <a:ea typeface="+mn-ea"/>
                  <a:cs typeface="Arial"/>
                  <a:sym typeface="Arial"/>
                  <a:rtl val="0"/>
                </a:rPr>
                <a:t>b</a:t>
              </a: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 (0.1)</a:t>
              </a:r>
            </a:p>
            <a:p>
              <a:pPr marL="0" marR="0" lvl="0" indent="0" algn="ctr" defTabSz="909594"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30000" noProof="0">
                <a:ln/>
                <a:solidFill>
                  <a:srgbClr val="1D1D1B"/>
                </a:solidFill>
                <a:effectLst/>
                <a:uLnTx/>
                <a:uFillTx/>
                <a:latin typeface="Apis For Office"/>
                <a:ea typeface="+mn-ea"/>
                <a:cs typeface="Arial"/>
                <a:sym typeface="Arial"/>
                <a:rtl val="0"/>
              </a:endParaRPr>
            </a:p>
          </p:txBody>
        </p:sp>
        <p:sp>
          <p:nvSpPr>
            <p:cNvPr id="49" name="TextBox 47">
              <a:extLst>
                <a:ext uri="{FF2B5EF4-FFF2-40B4-BE49-F238E27FC236}">
                  <a16:creationId xmlns:a16="http://schemas.microsoft.com/office/drawing/2014/main" id="{63B6D5B0-2A82-AFD1-1911-C18756CECFB8}"/>
                </a:ext>
              </a:extLst>
            </p:cNvPr>
            <p:cNvSpPr txBox="1"/>
            <p:nvPr/>
          </p:nvSpPr>
          <p:spPr>
            <a:xfrm>
              <a:off x="5426019" y="3699956"/>
              <a:ext cx="747069"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21/8,742</a:t>
              </a:r>
              <a:r>
                <a:rPr kumimoji="0" lang="en-US" sz="933" b="0" i="0" u="none" strike="noStrike" kern="1200" cap="none" spc="0" normalizeH="0" baseline="30000" noProof="0">
                  <a:ln/>
                  <a:solidFill>
                    <a:srgbClr val="1D1D1B"/>
                  </a:solidFill>
                  <a:effectLst/>
                  <a:uLnTx/>
                  <a:uFillTx/>
                  <a:latin typeface="Apis For Office"/>
                  <a:ea typeface="+mn-ea"/>
                  <a:cs typeface="Arial"/>
                  <a:sym typeface="Arial"/>
                  <a:rtl val="0"/>
                </a:rPr>
                <a:t>b</a:t>
              </a: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 (0.2)</a:t>
              </a:r>
            </a:p>
          </p:txBody>
        </p:sp>
        <p:sp>
          <p:nvSpPr>
            <p:cNvPr id="50" name="TextBox 48">
              <a:extLst>
                <a:ext uri="{FF2B5EF4-FFF2-40B4-BE49-F238E27FC236}">
                  <a16:creationId xmlns:a16="http://schemas.microsoft.com/office/drawing/2014/main" id="{85AFEBA6-29D7-A32F-F910-B657FF661DF5}"/>
                </a:ext>
              </a:extLst>
            </p:cNvPr>
            <p:cNvSpPr txBox="1"/>
            <p:nvPr/>
          </p:nvSpPr>
          <p:spPr>
            <a:xfrm>
              <a:off x="8998638" y="3699956"/>
              <a:ext cx="1024875"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0.57 (0.27, 1.14); 0.11</a:t>
              </a:r>
            </a:p>
          </p:txBody>
        </p:sp>
        <p:sp>
          <p:nvSpPr>
            <p:cNvPr id="51" name="TextBox 49">
              <a:extLst>
                <a:ext uri="{FF2B5EF4-FFF2-40B4-BE49-F238E27FC236}">
                  <a16:creationId xmlns:a16="http://schemas.microsoft.com/office/drawing/2014/main" id="{4129BB03-C5AC-8AC4-586C-A4A2ECC3DC5D}"/>
                </a:ext>
              </a:extLst>
            </p:cNvPr>
            <p:cNvSpPr txBox="1"/>
            <p:nvPr/>
          </p:nvSpPr>
          <p:spPr>
            <a:xfrm>
              <a:off x="2482236" y="3985954"/>
              <a:ext cx="1172745" cy="284685"/>
            </a:xfrm>
            <a:prstGeom prst="rect">
              <a:avLst/>
            </a:prstGeom>
            <a:noFill/>
          </p:spPr>
          <p:txBody>
            <a:bodyPr wrap="square" rtlCol="0">
              <a:spAutoFit/>
            </a:bodyPr>
            <a:lstStyle/>
            <a:p>
              <a:pPr marL="0" marR="0" lvl="0" indent="0" algn="l"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Onset of persistent macroalbuminuria</a:t>
              </a:r>
            </a:p>
          </p:txBody>
        </p:sp>
        <p:sp>
          <p:nvSpPr>
            <p:cNvPr id="52" name="TextBox 50">
              <a:extLst>
                <a:ext uri="{FF2B5EF4-FFF2-40B4-BE49-F238E27FC236}">
                  <a16:creationId xmlns:a16="http://schemas.microsoft.com/office/drawing/2014/main" id="{DD7597FE-490C-D178-0263-3ABD4F9EE761}"/>
                </a:ext>
              </a:extLst>
            </p:cNvPr>
            <p:cNvSpPr txBox="1"/>
            <p:nvPr/>
          </p:nvSpPr>
          <p:spPr>
            <a:xfrm>
              <a:off x="4252791" y="4054174"/>
              <a:ext cx="496924"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144 (1.6)</a:t>
              </a:r>
            </a:p>
          </p:txBody>
        </p:sp>
        <p:sp>
          <p:nvSpPr>
            <p:cNvPr id="53" name="TextBox 51">
              <a:extLst>
                <a:ext uri="{FF2B5EF4-FFF2-40B4-BE49-F238E27FC236}">
                  <a16:creationId xmlns:a16="http://schemas.microsoft.com/office/drawing/2014/main" id="{D3D325FF-5EB0-34CD-D7DC-BB47875E46F3}"/>
                </a:ext>
              </a:extLst>
            </p:cNvPr>
            <p:cNvSpPr txBox="1"/>
            <p:nvPr/>
          </p:nvSpPr>
          <p:spPr>
            <a:xfrm>
              <a:off x="5551092" y="4054174"/>
              <a:ext cx="496924"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179 (2.0)</a:t>
              </a:r>
            </a:p>
          </p:txBody>
        </p:sp>
        <p:sp>
          <p:nvSpPr>
            <p:cNvPr id="54" name="TextBox 52">
              <a:extLst>
                <a:ext uri="{FF2B5EF4-FFF2-40B4-BE49-F238E27FC236}">
                  <a16:creationId xmlns:a16="http://schemas.microsoft.com/office/drawing/2014/main" id="{2031B807-D8AB-CC39-4999-9F3DA7DC41D7}"/>
                </a:ext>
              </a:extLst>
            </p:cNvPr>
            <p:cNvSpPr txBox="1"/>
            <p:nvPr/>
          </p:nvSpPr>
          <p:spPr>
            <a:xfrm>
              <a:off x="9006357" y="4054174"/>
              <a:ext cx="1024875" cy="176978"/>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1D1D1B"/>
                  </a:solidFill>
                  <a:effectLst/>
                  <a:uLnTx/>
                  <a:uFillTx/>
                  <a:latin typeface="Apis For Office"/>
                  <a:ea typeface="+mn-ea"/>
                  <a:cs typeface="Arial"/>
                  <a:sym typeface="Arial"/>
                  <a:rtl val="0"/>
                </a:rPr>
                <a:t>0.80 (0.64, 1.00); 0.05</a:t>
              </a:r>
            </a:p>
          </p:txBody>
        </p:sp>
        <p:sp>
          <p:nvSpPr>
            <p:cNvPr id="55" name="TextBox 53">
              <a:extLst>
                <a:ext uri="{FF2B5EF4-FFF2-40B4-BE49-F238E27FC236}">
                  <a16:creationId xmlns:a16="http://schemas.microsoft.com/office/drawing/2014/main" id="{EB94B7D8-1EB2-06E1-88CA-DDF68D062EA0}"/>
                </a:ext>
              </a:extLst>
            </p:cNvPr>
            <p:cNvSpPr txBox="1"/>
            <p:nvPr/>
          </p:nvSpPr>
          <p:spPr>
            <a:xfrm>
              <a:off x="5318986" y="1860801"/>
              <a:ext cx="961137" cy="315376"/>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1066" b="1" i="0" u="none" strike="noStrike" kern="1200" cap="none" spc="0" normalizeH="0" baseline="0" noProof="0">
                  <a:ln/>
                  <a:solidFill>
                    <a:srgbClr val="1D1D1B"/>
                  </a:solidFill>
                  <a:effectLst/>
                  <a:uLnTx/>
                  <a:uFillTx/>
                  <a:latin typeface="Apis For Office"/>
                  <a:ea typeface="+mn-ea"/>
                  <a:cs typeface="Arial"/>
                  <a:sym typeface="Arial"/>
                  <a:rtl val="0"/>
                </a:rPr>
                <a:t>Placebo </a:t>
              </a:r>
            </a:p>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1066" b="1" i="0" u="none" strike="noStrike" kern="1200" cap="none" spc="0" normalizeH="0" baseline="0" noProof="0">
                  <a:ln/>
                  <a:solidFill>
                    <a:srgbClr val="1D1D1B"/>
                  </a:solidFill>
                  <a:effectLst/>
                  <a:uLnTx/>
                  <a:uFillTx/>
                  <a:latin typeface="Apis For Office"/>
                  <a:ea typeface="+mn-ea"/>
                  <a:cs typeface="Arial"/>
                  <a:sym typeface="Arial"/>
                  <a:rtl val="0"/>
                </a:rPr>
                <a:t>(</a:t>
              </a:r>
              <a:r>
                <a:rPr kumimoji="0" lang="en-US" sz="1066" b="1" i="1" u="none" strike="noStrike" kern="1200" cap="none" spc="0" normalizeH="0" baseline="0" noProof="0">
                  <a:ln/>
                  <a:solidFill>
                    <a:srgbClr val="1D1D1B"/>
                  </a:solidFill>
                  <a:effectLst/>
                  <a:uLnTx/>
                  <a:uFillTx/>
                  <a:latin typeface="Apis For Office"/>
                  <a:ea typeface="+mn-ea"/>
                  <a:cs typeface="Arial"/>
                  <a:sym typeface="Arial"/>
                  <a:rtl val="0"/>
                </a:rPr>
                <a:t>N </a:t>
              </a:r>
              <a:r>
                <a:rPr kumimoji="0" lang="en-US" sz="1066" b="1" i="0" u="none" strike="noStrike" kern="1200" cap="none" spc="0" normalizeH="0" baseline="0" noProof="0">
                  <a:ln/>
                  <a:solidFill>
                    <a:srgbClr val="1D1D1B"/>
                  </a:solidFill>
                  <a:effectLst/>
                  <a:uLnTx/>
                  <a:uFillTx/>
                  <a:latin typeface="Apis For Office"/>
                  <a:ea typeface="+mn-ea"/>
                  <a:cs typeface="Arial"/>
                  <a:sym typeface="Arial"/>
                  <a:rtl val="0"/>
                </a:rPr>
                <a:t>= 8,801), </a:t>
              </a:r>
              <a:r>
                <a:rPr kumimoji="0" lang="en-US" sz="1066" b="1" i="1" u="none" strike="noStrike" kern="1200" cap="none" spc="0" normalizeH="0" baseline="0" noProof="0">
                  <a:ln/>
                  <a:solidFill>
                    <a:srgbClr val="1D1D1B"/>
                  </a:solidFill>
                  <a:effectLst/>
                  <a:uLnTx/>
                  <a:uFillTx/>
                  <a:latin typeface="Apis For Office"/>
                  <a:ea typeface="+mn-ea"/>
                  <a:cs typeface="Arial"/>
                  <a:sym typeface="Arial"/>
                  <a:rtl val="0"/>
                </a:rPr>
                <a:t>n (%)</a:t>
              </a:r>
            </a:p>
          </p:txBody>
        </p:sp>
        <p:sp>
          <p:nvSpPr>
            <p:cNvPr id="56" name="TextBox 54">
              <a:extLst>
                <a:ext uri="{FF2B5EF4-FFF2-40B4-BE49-F238E27FC236}">
                  <a16:creationId xmlns:a16="http://schemas.microsoft.com/office/drawing/2014/main" id="{F92517B2-80CC-55AD-6906-068FCFC6ED41}"/>
                </a:ext>
              </a:extLst>
            </p:cNvPr>
            <p:cNvSpPr txBox="1"/>
            <p:nvPr/>
          </p:nvSpPr>
          <p:spPr>
            <a:xfrm>
              <a:off x="9010200" y="1860801"/>
              <a:ext cx="750677" cy="315376"/>
            </a:xfrm>
            <a:prstGeom prst="rect">
              <a:avLst/>
            </a:prstGeom>
            <a:noFill/>
          </p:spPr>
          <p:txBody>
            <a:bodyPr wrap="none" rtlCol="0">
              <a:spAutoFit/>
            </a:bodyPr>
            <a:lstStyle/>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1066" b="1" i="0" u="none" strike="noStrike" kern="1200" cap="none" spc="0" normalizeH="0" baseline="0" noProof="0">
                  <a:ln/>
                  <a:solidFill>
                    <a:srgbClr val="1D1D1B"/>
                  </a:solidFill>
                  <a:effectLst/>
                  <a:uLnTx/>
                  <a:uFillTx/>
                  <a:latin typeface="Apis For Office"/>
                  <a:ea typeface="+mn-ea"/>
                  <a:cs typeface="Arial"/>
                  <a:sym typeface="Arial"/>
                  <a:rtl val="0"/>
                </a:rPr>
                <a:t>HR (95% CI);</a:t>
              </a:r>
            </a:p>
            <a:p>
              <a:pPr marL="0" marR="0" lvl="0" indent="0" algn="ctr" defTabSz="909594" rtl="0" eaLnBrk="1" fontAlgn="auto" latinLnBrk="0" hangingPunct="1">
                <a:lnSpc>
                  <a:spcPct val="100000"/>
                </a:lnSpc>
                <a:spcBef>
                  <a:spcPts val="0"/>
                </a:spcBef>
                <a:spcAft>
                  <a:spcPts val="0"/>
                </a:spcAft>
                <a:buClrTx/>
                <a:buSzTx/>
                <a:buFontTx/>
                <a:buNone/>
                <a:tabLst/>
                <a:defRPr/>
              </a:pPr>
              <a:r>
                <a:rPr kumimoji="0" lang="en-US" sz="1066" b="1" i="1" u="none" strike="noStrike" kern="1200" cap="none" spc="0" normalizeH="0" baseline="0" noProof="0">
                  <a:ln/>
                  <a:solidFill>
                    <a:srgbClr val="1D1D1B"/>
                  </a:solidFill>
                  <a:effectLst/>
                  <a:uLnTx/>
                  <a:uFillTx/>
                  <a:latin typeface="Apis For Office"/>
                  <a:ea typeface="+mn-ea"/>
                  <a:cs typeface="Arial"/>
                  <a:sym typeface="Arial"/>
                  <a:rtl val="0"/>
                </a:rPr>
                <a:t>P </a:t>
              </a:r>
              <a:r>
                <a:rPr kumimoji="0" lang="en-US" sz="1066" b="1" i="0" u="none" strike="noStrike" kern="1200" cap="none" spc="0" normalizeH="0" baseline="0" noProof="0">
                  <a:ln/>
                  <a:solidFill>
                    <a:srgbClr val="1D1D1B"/>
                  </a:solidFill>
                  <a:effectLst/>
                  <a:uLnTx/>
                  <a:uFillTx/>
                  <a:latin typeface="Apis For Office"/>
                  <a:ea typeface="+mn-ea"/>
                  <a:cs typeface="Arial"/>
                  <a:sym typeface="Arial"/>
                  <a:rtl val="0"/>
                </a:rPr>
                <a:t>value</a:t>
              </a:r>
              <a:endParaRPr kumimoji="0" lang="en-US" sz="1066" b="1" i="1" u="none" strike="noStrike" kern="1200" cap="none" spc="0" normalizeH="0" baseline="0" noProof="0">
                <a:ln/>
                <a:solidFill>
                  <a:srgbClr val="1D1D1B"/>
                </a:solidFill>
                <a:effectLst/>
                <a:uLnTx/>
                <a:uFillTx/>
                <a:latin typeface="Apis For Office"/>
                <a:ea typeface="+mn-ea"/>
                <a:cs typeface="Arial"/>
                <a:sym typeface="Arial"/>
                <a:rtl val="0"/>
              </a:endParaRPr>
            </a:p>
          </p:txBody>
        </p:sp>
      </p:grpSp>
    </p:spTree>
    <p:extLst>
      <p:ext uri="{BB962C8B-B14F-4D97-AF65-F5344CB8AC3E}">
        <p14:creationId xmlns:p14="http://schemas.microsoft.com/office/powerpoint/2010/main" val="4906868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4523874" y="0"/>
            <a:ext cx="340092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172" name="Picture 4" descr="Semaglutide Side Effects: Short-Term vs. Long-Term Impacts on Your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00" y="507315"/>
            <a:ext cx="4324984" cy="559896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85616" y="764646"/>
            <a:ext cx="2796496" cy="830997"/>
          </a:xfrm>
          <a:prstGeom prst="rect">
            <a:avLst/>
          </a:prstGeom>
          <a:solidFill>
            <a:schemeClr val="bg1"/>
          </a:solidFill>
        </p:spPr>
        <p:txBody>
          <a:bodyPr wrap="square" rtlCol="0">
            <a:spAutoFit/>
          </a:bodyPr>
          <a:lstStyle/>
          <a:p>
            <a:pPr algn="ctr"/>
            <a:r>
              <a:rPr lang="it-IT" sz="2400" b="1" dirty="0" smtClean="0"/>
              <a:t>INCRETIN-BASED AOM SIDE EFFECTS</a:t>
            </a:r>
            <a:endParaRPr lang="it-IT" sz="2400" b="1" dirty="0"/>
          </a:p>
        </p:txBody>
      </p:sp>
      <p:pic>
        <p:nvPicPr>
          <p:cNvPr id="4" name="Immagine 3"/>
          <p:cNvPicPr>
            <a:picLocks noChangeAspect="1"/>
          </p:cNvPicPr>
          <p:nvPr/>
        </p:nvPicPr>
        <p:blipFill>
          <a:blip r:embed="rId3"/>
          <a:stretch>
            <a:fillRect/>
          </a:stretch>
        </p:blipFill>
        <p:spPr>
          <a:xfrm>
            <a:off x="4582584" y="707091"/>
            <a:ext cx="7481400" cy="4358167"/>
          </a:xfrm>
          <a:prstGeom prst="rect">
            <a:avLst/>
          </a:prstGeom>
        </p:spPr>
      </p:pic>
      <p:sp>
        <p:nvSpPr>
          <p:cNvPr id="5" name="CasellaDiTesto 4"/>
          <p:cNvSpPr txBox="1"/>
          <p:nvPr/>
        </p:nvSpPr>
        <p:spPr>
          <a:xfrm>
            <a:off x="4821132" y="5393270"/>
            <a:ext cx="7004304" cy="769441"/>
          </a:xfrm>
          <a:prstGeom prst="rect">
            <a:avLst/>
          </a:prstGeom>
          <a:noFill/>
        </p:spPr>
        <p:txBody>
          <a:bodyPr wrap="square" rtlCol="0">
            <a:spAutoFit/>
          </a:bodyPr>
          <a:lstStyle/>
          <a:p>
            <a:pPr algn="ctr"/>
            <a:r>
              <a:rPr lang="it-IT" sz="4400" b="1" dirty="0" smtClean="0">
                <a:solidFill>
                  <a:srgbClr val="00B050"/>
                </a:solidFill>
                <a:latin typeface="Calibri" panose="020F0502020204030204" pitchFamily="34" charset="0"/>
                <a:cs typeface="Calibri" panose="020F0502020204030204" pitchFamily="34" charset="0"/>
              </a:rPr>
              <a:t>MILD</a:t>
            </a:r>
            <a:r>
              <a:rPr lang="it-IT" sz="4000" b="1" dirty="0" smtClean="0">
                <a:latin typeface="Calibri" panose="020F0502020204030204" pitchFamily="34" charset="0"/>
                <a:cs typeface="Calibri" panose="020F0502020204030204" pitchFamily="34" charset="0"/>
              </a:rPr>
              <a:t>&gt;&gt;</a:t>
            </a:r>
            <a:r>
              <a:rPr lang="it-IT" sz="3200" b="1" dirty="0" smtClean="0">
                <a:solidFill>
                  <a:srgbClr val="FFC000"/>
                </a:solidFill>
                <a:latin typeface="Calibri" panose="020F0502020204030204" pitchFamily="34" charset="0"/>
                <a:cs typeface="Calibri" panose="020F0502020204030204" pitchFamily="34" charset="0"/>
              </a:rPr>
              <a:t>MODERATE</a:t>
            </a:r>
            <a:r>
              <a:rPr lang="it-IT" sz="3200" b="1" dirty="0" smtClean="0">
                <a:latin typeface="Calibri" panose="020F0502020204030204" pitchFamily="34" charset="0"/>
                <a:cs typeface="Calibri" panose="020F0502020204030204" pitchFamily="34" charset="0"/>
              </a:rPr>
              <a:t>&gt;&gt;&gt;</a:t>
            </a:r>
            <a:r>
              <a:rPr lang="it-IT" sz="2400" b="1" dirty="0" smtClean="0">
                <a:solidFill>
                  <a:srgbClr val="C00000"/>
                </a:solidFill>
                <a:latin typeface="Calibri" panose="020F0502020204030204" pitchFamily="34" charset="0"/>
                <a:cs typeface="Calibri" panose="020F0502020204030204" pitchFamily="34" charset="0"/>
              </a:rPr>
              <a:t>SEVERE</a:t>
            </a:r>
            <a:endParaRPr lang="it-IT" sz="2400" b="1" dirty="0">
              <a:solidFill>
                <a:srgbClr val="C00000"/>
              </a:solidFill>
              <a:latin typeface="Calibri" panose="020F0502020204030204" pitchFamily="34" charset="0"/>
              <a:cs typeface="Calibri" panose="020F0502020204030204" pitchFamily="34" charset="0"/>
            </a:endParaRPr>
          </a:p>
        </p:txBody>
      </p:sp>
      <p:sp>
        <p:nvSpPr>
          <p:cNvPr id="6" name="Rettangolo 5"/>
          <p:cNvSpPr/>
          <p:nvPr/>
        </p:nvSpPr>
        <p:spPr>
          <a:xfrm>
            <a:off x="5931246" y="4967835"/>
            <a:ext cx="6096000" cy="307777"/>
          </a:xfrm>
          <a:prstGeom prst="rect">
            <a:avLst/>
          </a:prstGeom>
        </p:spPr>
        <p:txBody>
          <a:bodyPr>
            <a:spAutoFit/>
          </a:bodyPr>
          <a:lstStyle/>
          <a:p>
            <a:pPr algn="r"/>
            <a:r>
              <a:rPr lang="it-IT" sz="1400" dirty="0" err="1">
                <a:solidFill>
                  <a:srgbClr val="212121"/>
                </a:solidFill>
                <a:latin typeface="Calibri" panose="020F0502020204030204" pitchFamily="34" charset="0"/>
                <a:cs typeface="Calibri" panose="020F0502020204030204" pitchFamily="34" charset="0"/>
              </a:rPr>
              <a:t>Singh</a:t>
            </a:r>
            <a:r>
              <a:rPr lang="it-IT" sz="1400" dirty="0">
                <a:solidFill>
                  <a:srgbClr val="212121"/>
                </a:solidFill>
                <a:latin typeface="Calibri" panose="020F0502020204030204" pitchFamily="34" charset="0"/>
                <a:cs typeface="Calibri" panose="020F0502020204030204" pitchFamily="34" charset="0"/>
              </a:rPr>
              <a:t> </a:t>
            </a:r>
            <a:r>
              <a:rPr lang="it-IT" sz="1400" dirty="0" smtClean="0">
                <a:solidFill>
                  <a:srgbClr val="212121"/>
                </a:solidFill>
                <a:latin typeface="Calibri" panose="020F0502020204030204" pitchFamily="34" charset="0"/>
                <a:cs typeface="Calibri" panose="020F0502020204030204" pitchFamily="34" charset="0"/>
              </a:rPr>
              <a:t>A et al. </a:t>
            </a:r>
            <a:r>
              <a:rPr lang="it-IT" sz="1400" dirty="0" err="1" smtClean="0">
                <a:solidFill>
                  <a:srgbClr val="212121"/>
                </a:solidFill>
                <a:latin typeface="Calibri" panose="020F0502020204030204" pitchFamily="34" charset="0"/>
                <a:cs typeface="Calibri" panose="020F0502020204030204" pitchFamily="34" charset="0"/>
              </a:rPr>
              <a:t>Diabetes</a:t>
            </a:r>
            <a:r>
              <a:rPr lang="it-IT" sz="1400" dirty="0" smtClean="0">
                <a:solidFill>
                  <a:srgbClr val="212121"/>
                </a:solidFill>
                <a:latin typeface="Calibri" panose="020F0502020204030204" pitchFamily="34" charset="0"/>
                <a:cs typeface="Calibri" panose="020F0502020204030204" pitchFamily="34" charset="0"/>
              </a:rPr>
              <a:t> </a:t>
            </a:r>
            <a:r>
              <a:rPr lang="it-IT" sz="1400" dirty="0" err="1">
                <a:solidFill>
                  <a:srgbClr val="212121"/>
                </a:solidFill>
                <a:latin typeface="Calibri" panose="020F0502020204030204" pitchFamily="34" charset="0"/>
                <a:cs typeface="Calibri" panose="020F0502020204030204" pitchFamily="34" charset="0"/>
              </a:rPr>
              <a:t>Metab</a:t>
            </a:r>
            <a:r>
              <a:rPr lang="it-IT" sz="1400" dirty="0">
                <a:solidFill>
                  <a:srgbClr val="212121"/>
                </a:solidFill>
                <a:latin typeface="Calibri" panose="020F0502020204030204" pitchFamily="34" charset="0"/>
                <a:cs typeface="Calibri" panose="020F0502020204030204" pitchFamily="34" charset="0"/>
              </a:rPr>
              <a:t> </a:t>
            </a:r>
            <a:r>
              <a:rPr lang="it-IT" sz="1400" dirty="0" err="1">
                <a:solidFill>
                  <a:srgbClr val="212121"/>
                </a:solidFill>
                <a:latin typeface="Calibri" panose="020F0502020204030204" pitchFamily="34" charset="0"/>
                <a:cs typeface="Calibri" panose="020F0502020204030204" pitchFamily="34" charset="0"/>
              </a:rPr>
              <a:t>Syndr</a:t>
            </a:r>
            <a:r>
              <a:rPr lang="it-IT" sz="1400" dirty="0">
                <a:solidFill>
                  <a:srgbClr val="212121"/>
                </a:solidFill>
                <a:latin typeface="Calibri" panose="020F0502020204030204" pitchFamily="34" charset="0"/>
                <a:cs typeface="Calibri" panose="020F0502020204030204" pitchFamily="34" charset="0"/>
              </a:rPr>
              <a:t>. 2025 Mar</a:t>
            </a:r>
            <a:endParaRPr lang="it-IT"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16283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3977456" y="-297"/>
            <a:ext cx="4237087" cy="6858594"/>
          </a:xfrm>
          <a:prstGeom prst="rect">
            <a:avLst/>
          </a:prstGeom>
        </p:spPr>
      </p:pic>
      <p:pic>
        <p:nvPicPr>
          <p:cNvPr id="3" name="Immagine 2"/>
          <p:cNvPicPr>
            <a:picLocks noChangeAspect="1"/>
          </p:cNvPicPr>
          <p:nvPr/>
        </p:nvPicPr>
        <p:blipFill>
          <a:blip r:embed="rId4"/>
          <a:stretch>
            <a:fillRect/>
          </a:stretch>
        </p:blipFill>
        <p:spPr>
          <a:xfrm>
            <a:off x="1058778" y="186816"/>
            <a:ext cx="7711991" cy="6484368"/>
          </a:xfrm>
          <a:prstGeom prst="rect">
            <a:avLst/>
          </a:prstGeom>
        </p:spPr>
      </p:pic>
      <p:pic>
        <p:nvPicPr>
          <p:cNvPr id="1028" name="Picture 4" descr="SVG, Vettoriale - Stick Donna Stare Nel Pensiero Posa Punto Interrogativo  Anteriore. Cartoon Stick Figura Disegno Illustrazione Concettuale Della  Donna D'affari Che Pensa Al Problema E Alla Soluzione Del Compito. Concetto  P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1973" y="4100162"/>
            <a:ext cx="2847474" cy="28474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40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100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097772" y="0"/>
            <a:ext cx="4237087" cy="6858594"/>
          </a:xfrm>
          <a:prstGeom prst="rect">
            <a:avLst/>
          </a:prstGeom>
        </p:spPr>
      </p:pic>
      <p:sp>
        <p:nvSpPr>
          <p:cNvPr id="4" name="CasellaDiTesto 3"/>
          <p:cNvSpPr txBox="1"/>
          <p:nvPr/>
        </p:nvSpPr>
        <p:spPr>
          <a:xfrm>
            <a:off x="850231" y="321567"/>
            <a:ext cx="10732168" cy="954107"/>
          </a:xfrm>
          <a:prstGeom prst="rect">
            <a:avLst/>
          </a:prstGeom>
          <a:noFill/>
        </p:spPr>
        <p:txBody>
          <a:bodyPr wrap="square" rtlCol="0">
            <a:spAutoFit/>
          </a:bodyPr>
          <a:lstStyle/>
          <a:p>
            <a:pPr algn="ctr"/>
            <a:r>
              <a:rPr lang="it-IT" sz="2800" b="1" dirty="0" smtClean="0">
                <a:latin typeface="Calibri" panose="020F0502020204030204" pitchFamily="34" charset="0"/>
                <a:cs typeface="Calibri" panose="020F0502020204030204" pitchFamily="34" charset="0"/>
              </a:rPr>
              <a:t>TERAPIA FARMACOLOGICA E CHIRURGICA PER L’OBESITA’ SONO VERAMENTE PARAGONABILI?</a:t>
            </a:r>
            <a:endParaRPr lang="it-IT" sz="2800" b="1" dirty="0">
              <a:latin typeface="Calibri" panose="020F0502020204030204" pitchFamily="34" charset="0"/>
              <a:cs typeface="Calibri" panose="020F0502020204030204" pitchFamily="34" charset="0"/>
            </a:endParaRPr>
          </a:p>
        </p:txBody>
      </p:sp>
      <p:pic>
        <p:nvPicPr>
          <p:cNvPr id="9" name="Immagine 8"/>
          <p:cNvPicPr>
            <a:picLocks noChangeAspect="1"/>
          </p:cNvPicPr>
          <p:nvPr/>
        </p:nvPicPr>
        <p:blipFill>
          <a:blip r:embed="rId3"/>
          <a:stretch>
            <a:fillRect/>
          </a:stretch>
        </p:blipFill>
        <p:spPr>
          <a:xfrm>
            <a:off x="329808" y="1275674"/>
            <a:ext cx="11369549" cy="5519827"/>
          </a:xfrm>
          <a:prstGeom prst="rect">
            <a:avLst/>
          </a:prstGeom>
        </p:spPr>
      </p:pic>
    </p:spTree>
    <p:extLst>
      <p:ext uri="{BB962C8B-B14F-4D97-AF65-F5344CB8AC3E}">
        <p14:creationId xmlns:p14="http://schemas.microsoft.com/office/powerpoint/2010/main" val="28305174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magine 47"/>
          <p:cNvPicPr>
            <a:picLocks noChangeAspect="1"/>
          </p:cNvPicPr>
          <p:nvPr/>
        </p:nvPicPr>
        <p:blipFill>
          <a:blip r:embed="rId2"/>
          <a:stretch>
            <a:fillRect/>
          </a:stretch>
        </p:blipFill>
        <p:spPr>
          <a:xfrm>
            <a:off x="3977456" y="-297"/>
            <a:ext cx="4237087" cy="6858594"/>
          </a:xfrm>
          <a:prstGeom prst="rect">
            <a:avLst/>
          </a:prstGeom>
        </p:spPr>
      </p:pic>
      <p:pic>
        <p:nvPicPr>
          <p:cNvPr id="47" name="Immagine 46"/>
          <p:cNvPicPr>
            <a:picLocks noChangeAspect="1"/>
          </p:cNvPicPr>
          <p:nvPr/>
        </p:nvPicPr>
        <p:blipFill>
          <a:blip r:embed="rId3"/>
          <a:stretch>
            <a:fillRect/>
          </a:stretch>
        </p:blipFill>
        <p:spPr>
          <a:xfrm>
            <a:off x="359166" y="377687"/>
            <a:ext cx="11473666" cy="6102625"/>
          </a:xfrm>
          <a:prstGeom prst="rect">
            <a:avLst/>
          </a:prstGeom>
        </p:spPr>
      </p:pic>
    </p:spTree>
    <p:extLst>
      <p:ext uri="{BB962C8B-B14F-4D97-AF65-F5344CB8AC3E}">
        <p14:creationId xmlns:p14="http://schemas.microsoft.com/office/powerpoint/2010/main" val="1702975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4235116" y="0"/>
            <a:ext cx="340092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p:cNvPicPr>
            <a:picLocks noChangeAspect="1"/>
          </p:cNvPicPr>
          <p:nvPr/>
        </p:nvPicPr>
        <p:blipFill>
          <a:blip r:embed="rId2"/>
          <a:stretch>
            <a:fillRect/>
          </a:stretch>
        </p:blipFill>
        <p:spPr>
          <a:xfrm>
            <a:off x="66011" y="386832"/>
            <a:ext cx="12052837" cy="6270000"/>
          </a:xfrm>
          <a:prstGeom prst="rect">
            <a:avLst/>
          </a:prstGeom>
        </p:spPr>
      </p:pic>
    </p:spTree>
    <p:extLst>
      <p:ext uri="{BB962C8B-B14F-4D97-AF65-F5344CB8AC3E}">
        <p14:creationId xmlns:p14="http://schemas.microsoft.com/office/powerpoint/2010/main" val="20625428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235116" y="0"/>
            <a:ext cx="340092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a:blip r:embed="rId2"/>
          <a:stretch>
            <a:fillRect/>
          </a:stretch>
        </p:blipFill>
        <p:spPr>
          <a:xfrm>
            <a:off x="86457" y="0"/>
            <a:ext cx="5253745" cy="2328530"/>
          </a:xfrm>
          <a:prstGeom prst="rect">
            <a:avLst/>
          </a:prstGeom>
        </p:spPr>
      </p:pic>
      <p:pic>
        <p:nvPicPr>
          <p:cNvPr id="6" name="Immagine 5"/>
          <p:cNvPicPr>
            <a:picLocks noChangeAspect="1"/>
          </p:cNvPicPr>
          <p:nvPr/>
        </p:nvPicPr>
        <p:blipFill>
          <a:blip r:embed="rId3"/>
          <a:stretch>
            <a:fillRect/>
          </a:stretch>
        </p:blipFill>
        <p:spPr>
          <a:xfrm>
            <a:off x="5797356" y="904249"/>
            <a:ext cx="6164272" cy="5329343"/>
          </a:xfrm>
          <a:prstGeom prst="rect">
            <a:avLst/>
          </a:prstGeom>
        </p:spPr>
      </p:pic>
      <p:sp>
        <p:nvSpPr>
          <p:cNvPr id="7" name="Rettangolo 6"/>
          <p:cNvSpPr/>
          <p:nvPr/>
        </p:nvSpPr>
        <p:spPr>
          <a:xfrm>
            <a:off x="212055" y="2601358"/>
            <a:ext cx="5284978" cy="2585323"/>
          </a:xfrm>
          <a:prstGeom prst="rect">
            <a:avLst/>
          </a:prstGeom>
        </p:spPr>
        <p:txBody>
          <a:bodyPr wrap="square">
            <a:spAutoFit/>
          </a:bodyPr>
          <a:lstStyle/>
          <a:p>
            <a:r>
              <a:rPr lang="en-US" dirty="0"/>
              <a:t>Almost three-quarters (73.8 %) of the OMM-eligible cohort was persistent on </a:t>
            </a:r>
            <a:r>
              <a:rPr lang="en-US" dirty="0" err="1"/>
              <a:t>tirzepatide</a:t>
            </a:r>
            <a:r>
              <a:rPr lang="en-US" dirty="0"/>
              <a:t> for ≥ 6 </a:t>
            </a:r>
            <a:r>
              <a:rPr lang="en-US" dirty="0" smtClean="0"/>
              <a:t>months</a:t>
            </a:r>
          </a:p>
          <a:p>
            <a:endParaRPr lang="en-US" dirty="0"/>
          </a:p>
          <a:p>
            <a:r>
              <a:rPr lang="en-US" dirty="0"/>
              <a:t>Among those with a sixth prescription fill, more than half of the OMM-eligible cohort was still receiving lower doses of </a:t>
            </a:r>
            <a:r>
              <a:rPr lang="en-US" dirty="0" err="1"/>
              <a:t>tirzepatide</a:t>
            </a:r>
            <a:r>
              <a:rPr lang="en-US" dirty="0"/>
              <a:t> (&lt; 10 mg), indicating some inertia amongst providers, or preference for prescribing lower doses, supply constraints with the higher doses, or adverse effects</a:t>
            </a:r>
            <a:endParaRPr lang="it-IT" dirty="0"/>
          </a:p>
        </p:txBody>
      </p:sp>
    </p:spTree>
    <p:extLst>
      <p:ext uri="{BB962C8B-B14F-4D97-AF65-F5344CB8AC3E}">
        <p14:creationId xmlns:p14="http://schemas.microsoft.com/office/powerpoint/2010/main" val="22305231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o 32"/>
          <p:cNvGrpSpPr/>
          <p:nvPr/>
        </p:nvGrpSpPr>
        <p:grpSpPr>
          <a:xfrm>
            <a:off x="992367" y="1479362"/>
            <a:ext cx="10132834" cy="4875555"/>
            <a:chOff x="992367" y="1479362"/>
            <a:chExt cx="10132834" cy="4875555"/>
          </a:xfrm>
        </p:grpSpPr>
        <p:sp>
          <p:nvSpPr>
            <p:cNvPr id="26" name="CasellaDiTesto 25">
              <a:extLst>
                <a:ext uri="{FF2B5EF4-FFF2-40B4-BE49-F238E27FC236}">
                  <a16:creationId xmlns:a16="http://schemas.microsoft.com/office/drawing/2014/main" id="{D5DF1157-A11D-9266-1344-1E47686BDB2D}"/>
                </a:ext>
              </a:extLst>
            </p:cNvPr>
            <p:cNvSpPr txBox="1"/>
            <p:nvPr/>
          </p:nvSpPr>
          <p:spPr>
            <a:xfrm>
              <a:off x="992367" y="6101001"/>
              <a:ext cx="641521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smtClean="0">
                  <a:ln>
                    <a:noFill/>
                  </a:ln>
                  <a:solidFill>
                    <a:srgbClr val="000000"/>
                  </a:solidFill>
                  <a:effectLst/>
                  <a:uLnTx/>
                  <a:uFillTx/>
                  <a:latin typeface="Calibri Light" panose="020F0302020204030204" pitchFamily="34" charset="0"/>
                  <a:cs typeface="Calibri Light" panose="020F0302020204030204" pitchFamily="34" charset="0"/>
                </a:rPr>
                <a:t>Jastreboff</a:t>
              </a:r>
              <a:r>
                <a:rPr kumimoji="0" lang="en-US" sz="1050" b="0" i="0" u="none" strike="noStrike" kern="1200" cap="none" spc="0" normalizeH="0" baseline="0" noProof="0" dirty="0" smtClean="0">
                  <a:ln>
                    <a:noFill/>
                  </a:ln>
                  <a:solidFill>
                    <a:srgbClr val="000000"/>
                  </a:solidFill>
                  <a:effectLst/>
                  <a:uLnTx/>
                  <a:uFillTx/>
                  <a:latin typeface="Calibri Light" panose="020F0302020204030204" pitchFamily="34" charset="0"/>
                  <a:cs typeface="Calibri Light" panose="020F0302020204030204" pitchFamily="34" charset="0"/>
                </a:rPr>
                <a:t> </a:t>
              </a:r>
              <a:r>
                <a:rPr kumimoji="0" lang="en-US" sz="105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AM, et al. N Engl J Med 2022; 387:205-216 + Supplementary Appendix. 2. </a:t>
              </a:r>
              <a:endParaRPr kumimoji="0" lang="it-IT" sz="105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grpSp>
          <p:nvGrpSpPr>
            <p:cNvPr id="27" name="Gruppo 26">
              <a:extLst>
                <a:ext uri="{FF2B5EF4-FFF2-40B4-BE49-F238E27FC236}">
                  <a16:creationId xmlns:a16="http://schemas.microsoft.com/office/drawing/2014/main" id="{D045589A-047D-B7EF-863B-8266E7D2D5A0}"/>
                </a:ext>
              </a:extLst>
            </p:cNvPr>
            <p:cNvGrpSpPr/>
            <p:nvPr/>
          </p:nvGrpSpPr>
          <p:grpSpPr>
            <a:xfrm>
              <a:off x="1238250" y="1479362"/>
              <a:ext cx="9886951" cy="4330887"/>
              <a:chOff x="5968039" y="1479363"/>
              <a:chExt cx="5157161" cy="2955168"/>
            </a:xfrm>
          </p:grpSpPr>
          <p:pic>
            <p:nvPicPr>
              <p:cNvPr id="28" name="Immagine 27">
                <a:extLst>
                  <a:ext uri="{FF2B5EF4-FFF2-40B4-BE49-F238E27FC236}">
                    <a16:creationId xmlns:a16="http://schemas.microsoft.com/office/drawing/2014/main" id="{0CD93FC2-AEC8-C049-7E85-E77DBB75E4F7}"/>
                  </a:ext>
                </a:extLst>
              </p:cNvPr>
              <p:cNvPicPr>
                <a:picLocks noChangeAspect="1"/>
              </p:cNvPicPr>
              <p:nvPr/>
            </p:nvPicPr>
            <p:blipFill>
              <a:blip r:embed="rId2"/>
              <a:stretch>
                <a:fillRect/>
              </a:stretch>
            </p:blipFill>
            <p:spPr>
              <a:xfrm>
                <a:off x="5968039" y="1479363"/>
                <a:ext cx="5157161" cy="2955168"/>
              </a:xfrm>
              <a:prstGeom prst="rect">
                <a:avLst/>
              </a:prstGeom>
            </p:spPr>
          </p:pic>
          <p:sp>
            <p:nvSpPr>
              <p:cNvPr id="29" name="CasellaDiTesto 28">
                <a:extLst>
                  <a:ext uri="{FF2B5EF4-FFF2-40B4-BE49-F238E27FC236}">
                    <a16:creationId xmlns:a16="http://schemas.microsoft.com/office/drawing/2014/main" id="{D98F1A77-CC54-5449-2D07-E8C43F72C267}"/>
                  </a:ext>
                </a:extLst>
              </p:cNvPr>
              <p:cNvSpPr txBox="1"/>
              <p:nvPr/>
            </p:nvSpPr>
            <p:spPr>
              <a:xfrm>
                <a:off x="9713378" y="3261669"/>
                <a:ext cx="533933" cy="168008"/>
              </a:xfrm>
              <a:prstGeom prst="rect">
                <a:avLst/>
              </a:prstGeom>
              <a:solidFill>
                <a:srgbClr val="C5B1D3"/>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3A1C50"/>
                    </a:solidFill>
                    <a:effectLst/>
                    <a:uLnTx/>
                    <a:uFillTx/>
                    <a:latin typeface="Calibri Light" panose="020F0302020204030204" pitchFamily="34" charset="0"/>
                    <a:cs typeface="Calibri Light" panose="020F0302020204030204" pitchFamily="34" charset="0"/>
                  </a:rPr>
                  <a:t>Tirzepatide</a:t>
                </a:r>
                <a:endParaRPr kumimoji="0" lang="it-IT" sz="1600" b="1" i="0" u="none" strike="noStrike" kern="1200" cap="none" spc="0" normalizeH="0" baseline="0" noProof="0" dirty="0">
                  <a:ln>
                    <a:noFill/>
                  </a:ln>
                  <a:solidFill>
                    <a:srgbClr val="3A1C50"/>
                  </a:solidFill>
                  <a:effectLst/>
                  <a:uLnTx/>
                  <a:uFillTx/>
                  <a:latin typeface="Calibri Light" panose="020F0302020204030204" pitchFamily="34" charset="0"/>
                  <a:cs typeface="Calibri Light" panose="020F0302020204030204" pitchFamily="34" charset="0"/>
                </a:endParaRPr>
              </a:p>
            </p:txBody>
          </p:sp>
          <p:sp>
            <p:nvSpPr>
              <p:cNvPr id="30" name="CasellaDiTesto 29">
                <a:extLst>
                  <a:ext uri="{FF2B5EF4-FFF2-40B4-BE49-F238E27FC236}">
                    <a16:creationId xmlns:a16="http://schemas.microsoft.com/office/drawing/2014/main" id="{743ED86C-3310-D345-2E9E-EC2C301B29A7}"/>
                  </a:ext>
                </a:extLst>
              </p:cNvPr>
              <p:cNvSpPr txBox="1"/>
              <p:nvPr/>
            </p:nvSpPr>
            <p:spPr>
              <a:xfrm>
                <a:off x="10111740" y="3709540"/>
                <a:ext cx="396000" cy="923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600" b="1" i="0" u="none" strike="noStrike" kern="1200" cap="none" spc="0" normalizeH="0" baseline="0" noProof="0" dirty="0" err="1">
                    <a:ln>
                      <a:noFill/>
                    </a:ln>
                    <a:solidFill>
                      <a:srgbClr val="E85094"/>
                    </a:solidFill>
                    <a:effectLst/>
                    <a:uLnTx/>
                    <a:uFillTx/>
                    <a:latin typeface="Arial"/>
                  </a:rPr>
                  <a:t>Tirzepatide</a:t>
                </a:r>
                <a:endParaRPr kumimoji="0" lang="it-IT" sz="600" b="1" i="0" u="none" strike="noStrike" kern="1200" cap="none" spc="0" normalizeH="0" baseline="0" noProof="0" dirty="0">
                  <a:ln>
                    <a:noFill/>
                  </a:ln>
                  <a:solidFill>
                    <a:srgbClr val="E85094"/>
                  </a:solidFill>
                  <a:effectLst/>
                  <a:uLnTx/>
                  <a:uFillTx/>
                  <a:latin typeface="Arial"/>
                </a:endParaRPr>
              </a:p>
            </p:txBody>
          </p:sp>
          <p:sp>
            <p:nvSpPr>
              <p:cNvPr id="31" name="CasellaDiTesto 30">
                <a:extLst>
                  <a:ext uri="{FF2B5EF4-FFF2-40B4-BE49-F238E27FC236}">
                    <a16:creationId xmlns:a16="http://schemas.microsoft.com/office/drawing/2014/main" id="{28401005-3F98-2848-9C93-356AB8A93F5B}"/>
                  </a:ext>
                </a:extLst>
              </p:cNvPr>
              <p:cNvSpPr txBox="1"/>
              <p:nvPr/>
            </p:nvSpPr>
            <p:spPr>
              <a:xfrm>
                <a:off x="10111740" y="3894327"/>
                <a:ext cx="396000" cy="923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600" b="1" i="0" u="none" strike="noStrike" kern="1200" cap="none" spc="0" normalizeH="0" baseline="0" noProof="0" dirty="0" err="1">
                    <a:ln>
                      <a:noFill/>
                    </a:ln>
                    <a:solidFill>
                      <a:srgbClr val="EC795F"/>
                    </a:solidFill>
                    <a:effectLst/>
                    <a:uLnTx/>
                    <a:uFillTx/>
                    <a:latin typeface="Arial"/>
                  </a:rPr>
                  <a:t>Tirzepatide</a:t>
                </a:r>
                <a:endParaRPr kumimoji="0" lang="it-IT" sz="600" b="1" i="0" u="none" strike="noStrike" kern="1200" cap="none" spc="0" normalizeH="0" baseline="0" noProof="0" dirty="0">
                  <a:ln>
                    <a:noFill/>
                  </a:ln>
                  <a:solidFill>
                    <a:srgbClr val="EC795F"/>
                  </a:solidFill>
                  <a:effectLst/>
                  <a:uLnTx/>
                  <a:uFillTx/>
                  <a:latin typeface="Arial"/>
                </a:endParaRPr>
              </a:p>
            </p:txBody>
          </p:sp>
        </p:grpSp>
      </p:grpSp>
      <p:sp>
        <p:nvSpPr>
          <p:cNvPr id="32" name="CasellaDiTesto 31"/>
          <p:cNvSpPr txBox="1"/>
          <p:nvPr/>
        </p:nvSpPr>
        <p:spPr>
          <a:xfrm>
            <a:off x="424424" y="309656"/>
            <a:ext cx="1121453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800" b="1" dirty="0" smtClean="0">
                <a:solidFill>
                  <a:srgbClr val="C00000"/>
                </a:solidFill>
                <a:latin typeface="Calibri" panose="020F0502020204030204" pitchFamily="34" charset="0"/>
                <a:cs typeface="Calibri" panose="020F0502020204030204" pitchFamily="34" charset="0"/>
              </a:rPr>
              <a:t>UTILIZZO DEI FARMACI PER OBESITA’ COME TRATTAMENTO NEOADIUVANTE ALLA CB o IN ADDOME DIFFICILE</a:t>
            </a:r>
            <a:endParaRPr kumimoji="0" lang="it-IT"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4" name="Immagine 33"/>
          <p:cNvPicPr>
            <a:picLocks noChangeAspect="1"/>
          </p:cNvPicPr>
          <p:nvPr/>
        </p:nvPicPr>
        <p:blipFill>
          <a:blip r:embed="rId3"/>
          <a:stretch>
            <a:fillRect/>
          </a:stretch>
        </p:blipFill>
        <p:spPr>
          <a:xfrm>
            <a:off x="120874" y="1415585"/>
            <a:ext cx="12071126" cy="5023539"/>
          </a:xfrm>
          <a:prstGeom prst="rect">
            <a:avLst/>
          </a:prstGeom>
        </p:spPr>
      </p:pic>
    </p:spTree>
    <p:extLst>
      <p:ext uri="{BB962C8B-B14F-4D97-AF65-F5344CB8AC3E}">
        <p14:creationId xmlns:p14="http://schemas.microsoft.com/office/powerpoint/2010/main" val="42299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stretch>
            <a:fillRect/>
          </a:stretch>
        </p:blipFill>
        <p:spPr>
          <a:xfrm>
            <a:off x="209502" y="1556144"/>
            <a:ext cx="11772396" cy="4401693"/>
          </a:xfrm>
          <a:prstGeom prst="rect">
            <a:avLst/>
          </a:prstGeom>
        </p:spPr>
      </p:pic>
      <p:sp>
        <p:nvSpPr>
          <p:cNvPr id="11" name="CasellaDiTesto 10"/>
          <p:cNvSpPr txBox="1"/>
          <p:nvPr/>
        </p:nvSpPr>
        <p:spPr>
          <a:xfrm>
            <a:off x="488431" y="633677"/>
            <a:ext cx="112145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rPr>
              <a:t>Trattamento dell’OSAS grave in preparazione ad intervento chirurgico</a:t>
            </a:r>
            <a:endParaRPr kumimoji="0" lang="it-IT"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4737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35116" y="0"/>
            <a:ext cx="340092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834188" y="343528"/>
            <a:ext cx="10475495" cy="523220"/>
          </a:xfrm>
          <a:prstGeom prst="rect">
            <a:avLst/>
          </a:prstGeom>
          <a:noFill/>
        </p:spPr>
        <p:txBody>
          <a:bodyPr wrap="square" rtlCol="0">
            <a:spAutoFit/>
          </a:bodyPr>
          <a:lstStyle>
            <a:defPPr rtl="0">
              <a:defRPr lang="it-it"/>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srgbClr val="C00000"/>
                </a:solidFill>
                <a:effectLst/>
                <a:uLnTx/>
                <a:uFillTx/>
                <a:latin typeface="Calibri" panose="020F0502020204030204" pitchFamily="34" charset="0"/>
                <a:cs typeface="Calibri" panose="020F0502020204030204" pitchFamily="34" charset="0"/>
              </a:defRPr>
            </a:lvl1pPr>
          </a:lstStyle>
          <a:p>
            <a:r>
              <a:rPr lang="it-IT" dirty="0"/>
              <a:t>INSUFFICIENT WEIGHT LOSS E WEIGHT REGAIN</a:t>
            </a:r>
          </a:p>
        </p:txBody>
      </p:sp>
      <p:pic>
        <p:nvPicPr>
          <p:cNvPr id="3" name="Immagine 2"/>
          <p:cNvPicPr>
            <a:picLocks noChangeAspect="1"/>
          </p:cNvPicPr>
          <p:nvPr/>
        </p:nvPicPr>
        <p:blipFill>
          <a:blip r:embed="rId2"/>
          <a:stretch>
            <a:fillRect/>
          </a:stretch>
        </p:blipFill>
        <p:spPr>
          <a:xfrm>
            <a:off x="436472" y="875612"/>
            <a:ext cx="5923688" cy="1423911"/>
          </a:xfrm>
          <a:prstGeom prst="rect">
            <a:avLst/>
          </a:prstGeom>
        </p:spPr>
      </p:pic>
      <p:sp>
        <p:nvSpPr>
          <p:cNvPr id="5" name="Rettangolo 4"/>
          <p:cNvSpPr/>
          <p:nvPr/>
        </p:nvSpPr>
        <p:spPr>
          <a:xfrm>
            <a:off x="436472" y="2220439"/>
            <a:ext cx="6096000" cy="338554"/>
          </a:xfrm>
          <a:prstGeom prst="rect">
            <a:avLst/>
          </a:prstGeom>
        </p:spPr>
        <p:txBody>
          <a:bodyPr>
            <a:spAutoFit/>
          </a:bodyPr>
          <a:lstStyle/>
          <a:p>
            <a:r>
              <a:rPr lang="it-IT" sz="1600" dirty="0" err="1" smtClean="0">
                <a:solidFill>
                  <a:srgbClr val="212121"/>
                </a:solidFill>
                <a:latin typeface="Calibri" panose="020F0502020204030204" pitchFamily="34" charset="0"/>
                <a:cs typeface="Calibri" panose="020F0502020204030204" pitchFamily="34" charset="0"/>
              </a:rPr>
              <a:t>Obes</a:t>
            </a:r>
            <a:r>
              <a:rPr lang="it-IT" sz="1600" dirty="0" smtClean="0">
                <a:solidFill>
                  <a:srgbClr val="212121"/>
                </a:solidFill>
                <a:latin typeface="Calibri" panose="020F0502020204030204" pitchFamily="34" charset="0"/>
                <a:cs typeface="Calibri" panose="020F0502020204030204" pitchFamily="34" charset="0"/>
              </a:rPr>
              <a:t> </a:t>
            </a:r>
            <a:r>
              <a:rPr lang="it-IT" sz="1600" dirty="0">
                <a:solidFill>
                  <a:srgbClr val="212121"/>
                </a:solidFill>
                <a:latin typeface="Calibri" panose="020F0502020204030204" pitchFamily="34" charset="0"/>
                <a:cs typeface="Calibri" panose="020F0502020204030204" pitchFamily="34" charset="0"/>
              </a:rPr>
              <a:t>Res </a:t>
            </a:r>
            <a:r>
              <a:rPr lang="it-IT" sz="1600" dirty="0" err="1">
                <a:solidFill>
                  <a:srgbClr val="212121"/>
                </a:solidFill>
                <a:latin typeface="Calibri" panose="020F0502020204030204" pitchFamily="34" charset="0"/>
                <a:cs typeface="Calibri" panose="020F0502020204030204" pitchFamily="34" charset="0"/>
              </a:rPr>
              <a:t>Clin</a:t>
            </a:r>
            <a:r>
              <a:rPr lang="it-IT" sz="1600" dirty="0">
                <a:solidFill>
                  <a:srgbClr val="212121"/>
                </a:solidFill>
                <a:latin typeface="Calibri" panose="020F0502020204030204" pitchFamily="34" charset="0"/>
                <a:cs typeface="Calibri" panose="020F0502020204030204" pitchFamily="34" charset="0"/>
              </a:rPr>
              <a:t> </a:t>
            </a:r>
            <a:r>
              <a:rPr lang="it-IT" sz="1600" dirty="0" err="1">
                <a:solidFill>
                  <a:srgbClr val="212121"/>
                </a:solidFill>
                <a:latin typeface="Calibri" panose="020F0502020204030204" pitchFamily="34" charset="0"/>
                <a:cs typeface="Calibri" panose="020F0502020204030204" pitchFamily="34" charset="0"/>
              </a:rPr>
              <a:t>Pract</a:t>
            </a:r>
            <a:r>
              <a:rPr lang="it-IT" sz="1600" dirty="0">
                <a:solidFill>
                  <a:srgbClr val="212121"/>
                </a:solidFill>
                <a:latin typeface="Calibri" panose="020F0502020204030204" pitchFamily="34" charset="0"/>
                <a:cs typeface="Calibri" panose="020F0502020204030204" pitchFamily="34" charset="0"/>
              </a:rPr>
              <a:t>. </a:t>
            </a:r>
            <a:r>
              <a:rPr lang="it-IT" sz="1600" dirty="0" smtClean="0">
                <a:solidFill>
                  <a:srgbClr val="212121"/>
                </a:solidFill>
                <a:latin typeface="Calibri" panose="020F0502020204030204" pitchFamily="34" charset="0"/>
                <a:cs typeface="Calibri" panose="020F0502020204030204" pitchFamily="34" charset="0"/>
              </a:rPr>
              <a:t>2025</a:t>
            </a:r>
            <a:endParaRPr lang="it-IT" sz="1600" dirty="0">
              <a:latin typeface="Calibri" panose="020F0502020204030204" pitchFamily="34" charset="0"/>
              <a:cs typeface="Calibri" panose="020F0502020204030204" pitchFamily="34" charset="0"/>
            </a:endParaRPr>
          </a:p>
        </p:txBody>
      </p:sp>
      <p:pic>
        <p:nvPicPr>
          <p:cNvPr id="6" name="Immagine 5"/>
          <p:cNvPicPr>
            <a:picLocks noChangeAspect="1"/>
          </p:cNvPicPr>
          <p:nvPr/>
        </p:nvPicPr>
        <p:blipFill>
          <a:blip r:embed="rId3"/>
          <a:stretch>
            <a:fillRect/>
          </a:stretch>
        </p:blipFill>
        <p:spPr>
          <a:xfrm>
            <a:off x="1160005" y="2722514"/>
            <a:ext cx="9823859" cy="3817909"/>
          </a:xfrm>
          <a:prstGeom prst="rect">
            <a:avLst/>
          </a:prstGeom>
          <a:ln>
            <a:solidFill>
              <a:schemeClr val="tx1"/>
            </a:solidFill>
          </a:ln>
        </p:spPr>
      </p:pic>
      <p:pic>
        <p:nvPicPr>
          <p:cNvPr id="7" name="Immagine 6"/>
          <p:cNvPicPr>
            <a:picLocks noChangeAspect="1"/>
          </p:cNvPicPr>
          <p:nvPr/>
        </p:nvPicPr>
        <p:blipFill>
          <a:blip r:embed="rId4"/>
          <a:stretch>
            <a:fillRect/>
          </a:stretch>
        </p:blipFill>
        <p:spPr>
          <a:xfrm>
            <a:off x="401537" y="2816767"/>
            <a:ext cx="11340793" cy="3629402"/>
          </a:xfrm>
          <a:prstGeom prst="rect">
            <a:avLst/>
          </a:prstGeom>
        </p:spPr>
      </p:pic>
    </p:spTree>
    <p:extLst>
      <p:ext uri="{BB962C8B-B14F-4D97-AF65-F5344CB8AC3E}">
        <p14:creationId xmlns:p14="http://schemas.microsoft.com/office/powerpoint/2010/main" val="350717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886201" y="0"/>
            <a:ext cx="4140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b="9402"/>
          <a:stretch/>
        </p:blipFill>
        <p:spPr>
          <a:xfrm>
            <a:off x="1954624" y="749594"/>
            <a:ext cx="8003353" cy="5332229"/>
          </a:xfrm>
          <a:prstGeom prst="rect">
            <a:avLst/>
          </a:prstGeom>
          <a:ln>
            <a:noFill/>
          </a:ln>
          <a:effectLst>
            <a:softEdge rad="112500"/>
          </a:effectLst>
        </p:spPr>
      </p:pic>
    </p:spTree>
    <p:extLst>
      <p:ext uri="{BB962C8B-B14F-4D97-AF65-F5344CB8AC3E}">
        <p14:creationId xmlns:p14="http://schemas.microsoft.com/office/powerpoint/2010/main" val="1016884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522196" y="-6"/>
            <a:ext cx="340092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a:blip r:embed="rId3"/>
          <a:stretch>
            <a:fillRect/>
          </a:stretch>
        </p:blipFill>
        <p:spPr>
          <a:xfrm>
            <a:off x="312497" y="317341"/>
            <a:ext cx="4209700" cy="1953364"/>
          </a:xfrm>
          <a:prstGeom prst="rect">
            <a:avLst/>
          </a:prstGeom>
        </p:spPr>
      </p:pic>
      <p:pic>
        <p:nvPicPr>
          <p:cNvPr id="4" name="Immagine 3"/>
          <p:cNvPicPr>
            <a:picLocks noChangeAspect="1"/>
          </p:cNvPicPr>
          <p:nvPr/>
        </p:nvPicPr>
        <p:blipFill>
          <a:blip r:embed="rId4"/>
          <a:stretch>
            <a:fillRect/>
          </a:stretch>
        </p:blipFill>
        <p:spPr>
          <a:xfrm>
            <a:off x="312496" y="2699001"/>
            <a:ext cx="4209596" cy="3294176"/>
          </a:xfrm>
          <a:prstGeom prst="rect">
            <a:avLst/>
          </a:prstGeom>
        </p:spPr>
      </p:pic>
      <p:sp>
        <p:nvSpPr>
          <p:cNvPr id="6" name="Rettangolo 5"/>
          <p:cNvSpPr/>
          <p:nvPr/>
        </p:nvSpPr>
        <p:spPr>
          <a:xfrm>
            <a:off x="4814371" y="227962"/>
            <a:ext cx="7318450" cy="3908762"/>
          </a:xfrm>
          <a:prstGeom prst="rect">
            <a:avLst/>
          </a:prstGeom>
        </p:spPr>
        <p:txBody>
          <a:bodyPr wrap="square">
            <a:spAutoFit/>
          </a:bodyPr>
          <a:lstStyle/>
          <a:p>
            <a:pPr algn="ctr"/>
            <a:r>
              <a:rPr lang="en-US" dirty="0" smtClean="0">
                <a:latin typeface="Calibri" panose="020F0502020204030204" pitchFamily="34" charset="0"/>
                <a:cs typeface="Calibri" panose="020F0502020204030204" pitchFamily="34" charset="0"/>
              </a:rPr>
              <a:t>In US there was </a:t>
            </a:r>
            <a:r>
              <a:rPr lang="en-US" dirty="0">
                <a:latin typeface="Calibri" panose="020F0502020204030204" pitchFamily="34" charset="0"/>
                <a:cs typeface="Calibri" panose="020F0502020204030204" pitchFamily="34" charset="0"/>
              </a:rPr>
              <a:t>a 25% to 30% decrease in case volume that started in 2023, with the advent of </a:t>
            </a:r>
            <a:r>
              <a:rPr lang="en-US" dirty="0" smtClean="0">
                <a:latin typeface="Calibri" panose="020F0502020204030204" pitchFamily="34" charset="0"/>
                <a:cs typeface="Calibri" panose="020F0502020204030204" pitchFamily="34" charset="0"/>
              </a:rPr>
              <a:t>new AOM</a:t>
            </a:r>
            <a:r>
              <a:rPr lang="en-US" b="1" dirty="0" smtClean="0">
                <a:solidFill>
                  <a:srgbClr val="C00000"/>
                </a:solidFill>
                <a:latin typeface="Calibri" panose="020F0502020204030204" pitchFamily="34" charset="0"/>
                <a:cs typeface="Calibri" panose="020F0502020204030204" pitchFamily="34" charset="0"/>
              </a:rPr>
              <a:t> BUT </a:t>
            </a:r>
            <a:r>
              <a:rPr lang="en-US" b="1" dirty="0">
                <a:latin typeface="Calibri" panose="020F0502020204030204" pitchFamily="34" charset="0"/>
                <a:cs typeface="Calibri" panose="020F0502020204030204" pitchFamily="34" charset="0"/>
              </a:rPr>
              <a:t>The ASMBS reports that in 2022 nearly 280,000 metabolic and bariatric procedures were performed in the U.S., which represents only about 1% of those who meet eligibility requirements based on BMI. </a:t>
            </a:r>
            <a:endParaRPr lang="en-US" dirty="0" smtClean="0">
              <a:latin typeface="Calibri" panose="020F0502020204030204" pitchFamily="34" charset="0"/>
              <a:cs typeface="Calibri" panose="020F0502020204030204" pitchFamily="34" charset="0"/>
            </a:endParaRPr>
          </a:p>
          <a:p>
            <a:pPr algn="ctr"/>
            <a:endParaRPr lang="en-US" b="1" dirty="0">
              <a:latin typeface="Calibri" panose="020F0502020204030204" pitchFamily="34" charset="0"/>
              <a:cs typeface="Calibri" panose="020F0502020204030204" pitchFamily="34" charset="0"/>
            </a:endParaRPr>
          </a:p>
          <a:p>
            <a:pPr algn="ctr"/>
            <a:r>
              <a:rPr lang="en-US" b="1" dirty="0" smtClean="0">
                <a:latin typeface="Calibri" panose="020F0502020204030204" pitchFamily="34" charset="0"/>
                <a:cs typeface="Calibri" panose="020F0502020204030204" pitchFamily="34" charset="0"/>
              </a:rPr>
              <a:t>If </a:t>
            </a:r>
            <a:r>
              <a:rPr lang="en-US" b="1" dirty="0">
                <a:latin typeface="Calibri" panose="020F0502020204030204" pitchFamily="34" charset="0"/>
                <a:cs typeface="Calibri" panose="020F0502020204030204" pitchFamily="34" charset="0"/>
              </a:rPr>
              <a:t>weight-loss treatments, not just lifestyle modifications, gain traction, pervasive stigmas could be lessened and surgeons could begin to serve more than just the 1%. </a:t>
            </a:r>
            <a:r>
              <a:rPr lang="en-US" b="1" dirty="0" smtClean="0">
                <a:latin typeface="Calibri" panose="020F0502020204030204" pitchFamily="34" charset="0"/>
                <a:cs typeface="Calibri" panose="020F0502020204030204" pitchFamily="34" charset="0"/>
              </a:rPr>
              <a:t>If </a:t>
            </a:r>
            <a:r>
              <a:rPr lang="en-US" b="1" dirty="0">
                <a:latin typeface="Calibri" panose="020F0502020204030204" pitchFamily="34" charset="0"/>
                <a:cs typeface="Calibri" panose="020F0502020204030204" pitchFamily="34" charset="0"/>
              </a:rPr>
              <a:t>this is an opportunity to </a:t>
            </a:r>
            <a:r>
              <a:rPr lang="en-US" b="1" dirty="0" smtClean="0">
                <a:latin typeface="Calibri" panose="020F0502020204030204" pitchFamily="34" charset="0"/>
                <a:cs typeface="Calibri" panose="020F0502020204030204" pitchFamily="34" charset="0"/>
              </a:rPr>
              <a:t>bring more </a:t>
            </a:r>
            <a:r>
              <a:rPr lang="en-US" b="1" dirty="0">
                <a:latin typeface="Calibri" panose="020F0502020204030204" pitchFamily="34" charset="0"/>
                <a:cs typeface="Calibri" panose="020F0502020204030204" pitchFamily="34" charset="0"/>
              </a:rPr>
              <a:t>people in so they can learn about the benefits of bariatric surgery and not be afraid of it, that can increase those </a:t>
            </a:r>
            <a:r>
              <a:rPr lang="en-US" b="1" dirty="0" smtClean="0">
                <a:latin typeface="Calibri" panose="020F0502020204030204" pitchFamily="34" charset="0"/>
                <a:cs typeface="Calibri" panose="020F0502020204030204" pitchFamily="34" charset="0"/>
              </a:rPr>
              <a:t>numbers. </a:t>
            </a:r>
          </a:p>
          <a:p>
            <a:pPr algn="ctr"/>
            <a:endParaRPr lang="en-US" b="1" dirty="0" smtClean="0">
              <a:latin typeface="Calibri" panose="020F0502020204030204" pitchFamily="34" charset="0"/>
              <a:cs typeface="Calibri" panose="020F0502020204030204" pitchFamily="34" charset="0"/>
            </a:endParaRPr>
          </a:p>
          <a:p>
            <a:pPr algn="ctr"/>
            <a:r>
              <a:rPr lang="en-US" sz="3200" b="1" dirty="0" smtClean="0">
                <a:latin typeface="Calibri" panose="020F0502020204030204" pitchFamily="34" charset="0"/>
                <a:cs typeface="Calibri" panose="020F0502020204030204" pitchFamily="34" charset="0"/>
              </a:rPr>
              <a:t>“</a:t>
            </a:r>
            <a:r>
              <a:rPr lang="en-US" sz="3200" b="1" dirty="0">
                <a:latin typeface="Calibri" panose="020F0502020204030204" pitchFamily="34" charset="0"/>
                <a:cs typeface="Calibri" panose="020F0502020204030204" pitchFamily="34" charset="0"/>
              </a:rPr>
              <a:t>There’s enough room for all of us.”</a:t>
            </a:r>
            <a:endParaRPr lang="it-IT" sz="3200" b="1" dirty="0">
              <a:latin typeface="Calibri" panose="020F0502020204030204" pitchFamily="34" charset="0"/>
              <a:cs typeface="Calibri" panose="020F0502020204030204" pitchFamily="34" charset="0"/>
            </a:endParaRPr>
          </a:p>
        </p:txBody>
      </p:sp>
      <p:sp>
        <p:nvSpPr>
          <p:cNvPr id="7" name="CasellaDiTesto 6"/>
          <p:cNvSpPr txBox="1"/>
          <p:nvPr/>
        </p:nvSpPr>
        <p:spPr>
          <a:xfrm>
            <a:off x="5371796" y="4373974"/>
            <a:ext cx="6761025" cy="2246769"/>
          </a:xfrm>
          <a:prstGeom prst="rect">
            <a:avLst/>
          </a:prstGeom>
          <a:noFill/>
        </p:spPr>
        <p:txBody>
          <a:bodyPr wrap="square" rtlCol="0">
            <a:spAutoFit/>
          </a:bodyPr>
          <a:lstStyle/>
          <a:p>
            <a:r>
              <a:rPr lang="it-IT" sz="2000" b="1" dirty="0">
                <a:solidFill>
                  <a:srgbClr val="C00000"/>
                </a:solidFill>
                <a:latin typeface="Calibri" panose="020F0502020204030204" pitchFamily="34" charset="0"/>
                <a:cs typeface="Calibri" panose="020F0502020204030204" pitchFamily="34" charset="0"/>
              </a:rPr>
              <a:t>Quando si considera la migliore opzione </a:t>
            </a:r>
            <a:r>
              <a:rPr lang="it-IT" sz="2000" b="1" dirty="0" smtClean="0">
                <a:solidFill>
                  <a:srgbClr val="C00000"/>
                </a:solidFill>
                <a:latin typeface="Calibri" panose="020F0502020204030204" pitchFamily="34" charset="0"/>
                <a:cs typeface="Calibri" panose="020F0502020204030204" pitchFamily="34" charset="0"/>
              </a:rPr>
              <a:t>terapeutica </a:t>
            </a:r>
            <a:r>
              <a:rPr lang="it-IT" sz="2000" b="1" dirty="0">
                <a:solidFill>
                  <a:srgbClr val="C00000"/>
                </a:solidFill>
                <a:latin typeface="Calibri" panose="020F0502020204030204" pitchFamily="34" charset="0"/>
                <a:cs typeface="Calibri" panose="020F0502020204030204" pitchFamily="34" charset="0"/>
              </a:rPr>
              <a:t>è necessario considerare alcuni fattori</a:t>
            </a:r>
            <a:r>
              <a:rPr lang="it-IT" sz="2000" b="1" dirty="0" smtClean="0">
                <a:solidFill>
                  <a:srgbClr val="C00000"/>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it-IT" sz="2000" b="1" dirty="0" smtClean="0">
                <a:solidFill>
                  <a:srgbClr val="C00000"/>
                </a:solidFill>
                <a:latin typeface="Calibri" panose="020F0502020204030204" pitchFamily="34" charset="0"/>
                <a:cs typeface="Calibri" panose="020F0502020204030204" pitchFamily="34" charset="0"/>
              </a:rPr>
              <a:t>gravità </a:t>
            </a:r>
            <a:r>
              <a:rPr lang="it-IT" sz="2000" b="1" dirty="0">
                <a:solidFill>
                  <a:srgbClr val="C00000"/>
                </a:solidFill>
                <a:latin typeface="Calibri" panose="020F0502020204030204" pitchFamily="34" charset="0"/>
                <a:cs typeface="Calibri" panose="020F0502020204030204" pitchFamily="34" charset="0"/>
              </a:rPr>
              <a:t>dell'obesità e </a:t>
            </a:r>
            <a:r>
              <a:rPr lang="it-IT" sz="2000" b="1" dirty="0" smtClean="0">
                <a:solidFill>
                  <a:srgbClr val="C00000"/>
                </a:solidFill>
                <a:latin typeface="Calibri" panose="020F0502020204030204" pitchFamily="34" charset="0"/>
                <a:cs typeface="Calibri" panose="020F0502020204030204" pitchFamily="34" charset="0"/>
              </a:rPr>
              <a:t>delle </a:t>
            </a:r>
            <a:r>
              <a:rPr lang="it-IT" sz="2000" b="1" dirty="0" err="1" smtClean="0">
                <a:solidFill>
                  <a:srgbClr val="C00000"/>
                </a:solidFill>
                <a:latin typeface="Calibri" panose="020F0502020204030204" pitchFamily="34" charset="0"/>
                <a:cs typeface="Calibri" panose="020F0502020204030204" pitchFamily="34" charset="0"/>
              </a:rPr>
              <a:t>comorbilità</a:t>
            </a:r>
            <a:r>
              <a:rPr lang="it-IT" sz="2000" b="1" dirty="0" smtClean="0">
                <a:solidFill>
                  <a:srgbClr val="C00000"/>
                </a:solidFill>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it-IT" sz="2000" b="1" dirty="0" smtClean="0">
                <a:solidFill>
                  <a:srgbClr val="C00000"/>
                </a:solidFill>
                <a:latin typeface="Calibri" panose="020F0502020204030204" pitchFamily="34" charset="0"/>
                <a:cs typeface="Calibri" panose="020F0502020204030204" pitchFamily="34" charset="0"/>
              </a:rPr>
              <a:t>rapporto rischio/beneficio</a:t>
            </a:r>
          </a:p>
          <a:p>
            <a:pPr marL="342900" indent="-342900">
              <a:buFont typeface="Arial" panose="020B0604020202020204" pitchFamily="34" charset="0"/>
              <a:buChar char="•"/>
            </a:pPr>
            <a:r>
              <a:rPr lang="it-IT" sz="2000" b="1" dirty="0" smtClean="0">
                <a:solidFill>
                  <a:srgbClr val="C00000"/>
                </a:solidFill>
                <a:latin typeface="Calibri" panose="020F0502020204030204" pitchFamily="34" charset="0"/>
                <a:cs typeface="Calibri" panose="020F0502020204030204" pitchFamily="34" charset="0"/>
              </a:rPr>
              <a:t>età </a:t>
            </a:r>
            <a:r>
              <a:rPr lang="it-IT" sz="2000" b="1" dirty="0">
                <a:solidFill>
                  <a:srgbClr val="C00000"/>
                </a:solidFill>
                <a:latin typeface="Calibri" panose="020F0502020204030204" pitchFamily="34" charset="0"/>
                <a:cs typeface="Calibri" panose="020F0502020204030204" pitchFamily="34" charset="0"/>
              </a:rPr>
              <a:t>del paziente e aspettativa di vita (mantenimento del peso</a:t>
            </a:r>
            <a:r>
              <a:rPr lang="it-IT" sz="2000" b="1" dirty="0" smtClean="0">
                <a:solidFill>
                  <a:srgbClr val="C00000"/>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it-IT" sz="2000" b="1" dirty="0" smtClean="0">
                <a:solidFill>
                  <a:srgbClr val="C00000"/>
                </a:solidFill>
                <a:latin typeface="Calibri" panose="020F0502020204030204" pitchFamily="34" charset="0"/>
                <a:cs typeface="Calibri" panose="020F0502020204030204" pitchFamily="34" charset="0"/>
              </a:rPr>
              <a:t>preferenza </a:t>
            </a:r>
            <a:r>
              <a:rPr lang="it-IT" sz="2000" b="1" dirty="0">
                <a:solidFill>
                  <a:srgbClr val="C00000"/>
                </a:solidFill>
                <a:latin typeface="Calibri" panose="020F0502020204030204" pitchFamily="34" charset="0"/>
                <a:cs typeface="Calibri" panose="020F0502020204030204" pitchFamily="34" charset="0"/>
              </a:rPr>
              <a:t>del paziente</a:t>
            </a:r>
          </a:p>
        </p:txBody>
      </p:sp>
    </p:spTree>
    <p:extLst>
      <p:ext uri="{BB962C8B-B14F-4D97-AF65-F5344CB8AC3E}">
        <p14:creationId xmlns:p14="http://schemas.microsoft.com/office/powerpoint/2010/main" val="36641035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235116" y="0"/>
            <a:ext cx="340092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2377440" y="1397675"/>
            <a:ext cx="9431918" cy="1477328"/>
          </a:xfrm>
          <a:prstGeom prst="rect">
            <a:avLst/>
          </a:prstGeom>
        </p:spPr>
        <p:txBody>
          <a:bodyPr wrap="square">
            <a:spAutoFit/>
          </a:bodyPr>
          <a:lstStyle/>
          <a:p>
            <a:r>
              <a:rPr lang="en-US" dirty="0"/>
              <a:t>Nov 2023: </a:t>
            </a:r>
            <a:endParaRPr lang="en-US" dirty="0" smtClean="0"/>
          </a:p>
          <a:p>
            <a:r>
              <a:rPr lang="en-US" dirty="0" smtClean="0"/>
              <a:t>a 49-year-old male presented to the bariatric clinic seeking bariatric surgery. </a:t>
            </a:r>
          </a:p>
          <a:p>
            <a:r>
              <a:rPr lang="en-US" dirty="0" smtClean="0"/>
              <a:t>The patient had an initial weight of 272 kg (BMI 106.25 kg/m2) and a history of type 2 diabetes mellitus (T2DM), obstructive sleep apnea (OSA) requiring nocturnal </a:t>
            </a:r>
            <a:r>
              <a:rPr lang="en-US" dirty="0" err="1" smtClean="0"/>
              <a:t>BiPAP</a:t>
            </a:r>
            <a:r>
              <a:rPr lang="en-US" dirty="0" smtClean="0"/>
              <a:t>, bilateral lipedema, and had been bedbound for 2 years</a:t>
            </a:r>
            <a:endParaRPr lang="it-IT" dirty="0"/>
          </a:p>
        </p:txBody>
      </p:sp>
      <p:pic>
        <p:nvPicPr>
          <p:cNvPr id="3078" name="Picture 6" descr="Vettori di Uomo Obeso - Scarica vettori gratuiti di alta qualità da Freepik  | Fre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400" y="1613933"/>
            <a:ext cx="1700158" cy="2114352"/>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a:off x="1803400" y="3481654"/>
            <a:ext cx="9563271" cy="3376346"/>
          </a:xfrm>
          <a:prstGeom prst="rect">
            <a:avLst/>
          </a:prstGeom>
        </p:spPr>
      </p:pic>
      <p:sp>
        <p:nvSpPr>
          <p:cNvPr id="6" name="Rettangolo arrotondato 5"/>
          <p:cNvSpPr/>
          <p:nvPr/>
        </p:nvSpPr>
        <p:spPr>
          <a:xfrm>
            <a:off x="2514429" y="3042127"/>
            <a:ext cx="8356771" cy="6154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MDT collectively determined that the patient required preoperative optimization before considering laparoscopic sleeve gastrectomy (LSG)</a:t>
            </a:r>
            <a:endParaRPr lang="it-IT" dirty="0"/>
          </a:p>
        </p:txBody>
      </p:sp>
      <p:sp>
        <p:nvSpPr>
          <p:cNvPr id="7" name="CasellaDiTesto 6"/>
          <p:cNvSpPr txBox="1"/>
          <p:nvPr/>
        </p:nvSpPr>
        <p:spPr>
          <a:xfrm>
            <a:off x="0" y="228938"/>
            <a:ext cx="12192000" cy="1231106"/>
          </a:xfrm>
          <a:prstGeom prst="rect">
            <a:avLst/>
          </a:prstGeom>
          <a:noFill/>
        </p:spPr>
        <p:txBody>
          <a:bodyPr wrap="square" rtlCol="0">
            <a:spAutoFit/>
          </a:bodyPr>
          <a:lstStyle/>
          <a:p>
            <a:pPr algn="ctr"/>
            <a:r>
              <a:rPr lang="it-IT" sz="2800" dirty="0" err="1" smtClean="0"/>
              <a:t>Choices</a:t>
            </a:r>
            <a:r>
              <a:rPr lang="it-IT" sz="2800" dirty="0" smtClean="0"/>
              <a:t> (BMS/AOM) are </a:t>
            </a:r>
            <a:r>
              <a:rPr lang="it-IT" sz="2800" dirty="0" err="1" smtClean="0"/>
              <a:t>being</a:t>
            </a:r>
            <a:r>
              <a:rPr lang="it-IT" sz="2800" dirty="0" smtClean="0"/>
              <a:t> </a:t>
            </a:r>
            <a:r>
              <a:rPr lang="it-IT" sz="2800" dirty="0" err="1" smtClean="0"/>
              <a:t>framed</a:t>
            </a:r>
            <a:r>
              <a:rPr lang="it-IT" sz="2800" dirty="0" smtClean="0"/>
              <a:t> </a:t>
            </a:r>
            <a:r>
              <a:rPr lang="it-IT" sz="2800" dirty="0" err="1" smtClean="0"/>
              <a:t>as</a:t>
            </a:r>
            <a:r>
              <a:rPr lang="it-IT" sz="2800" dirty="0" smtClean="0"/>
              <a:t> «</a:t>
            </a:r>
            <a:r>
              <a:rPr lang="it-IT" sz="2800" dirty="0" err="1" smtClean="0"/>
              <a:t>either</a:t>
            </a:r>
            <a:r>
              <a:rPr lang="it-IT" sz="2800" dirty="0" smtClean="0"/>
              <a:t>-or» or «</a:t>
            </a:r>
            <a:r>
              <a:rPr lang="it-IT" sz="2800" dirty="0" err="1" smtClean="0"/>
              <a:t>one-size-fits-all</a:t>
            </a:r>
            <a:r>
              <a:rPr lang="it-IT" sz="2800" dirty="0" smtClean="0"/>
              <a:t>», </a:t>
            </a:r>
            <a:r>
              <a:rPr lang="it-IT" sz="2800" dirty="0" err="1" smtClean="0"/>
              <a:t>but</a:t>
            </a:r>
            <a:r>
              <a:rPr lang="it-IT" sz="2800" dirty="0" smtClean="0"/>
              <a:t> </a:t>
            </a:r>
            <a:r>
              <a:rPr lang="it-IT" sz="2800" dirty="0" err="1" smtClean="0"/>
              <a:t>combination</a:t>
            </a:r>
            <a:r>
              <a:rPr lang="it-IT" sz="2800" dirty="0" smtClean="0"/>
              <a:t> </a:t>
            </a:r>
            <a:r>
              <a:rPr lang="it-IT" sz="2800" dirty="0" err="1" smtClean="0"/>
              <a:t>therapies</a:t>
            </a:r>
            <a:r>
              <a:rPr lang="it-IT" sz="2800" dirty="0" smtClean="0"/>
              <a:t> are common in medicine, so </a:t>
            </a:r>
            <a:r>
              <a:rPr lang="it-IT" sz="2800" dirty="0" err="1" smtClean="0"/>
              <a:t>why</a:t>
            </a:r>
            <a:r>
              <a:rPr lang="it-IT" sz="2800" dirty="0" smtClean="0"/>
              <a:t> </a:t>
            </a:r>
            <a:r>
              <a:rPr lang="it-IT" sz="2800" dirty="0" err="1" smtClean="0"/>
              <a:t>not</a:t>
            </a:r>
            <a:r>
              <a:rPr lang="it-IT" sz="2800" dirty="0" smtClean="0"/>
              <a:t> </a:t>
            </a:r>
            <a:r>
              <a:rPr lang="it-IT" sz="2800" dirty="0" err="1" smtClean="0"/>
              <a:t>consider</a:t>
            </a:r>
            <a:r>
              <a:rPr lang="it-IT" sz="2800" dirty="0" smtClean="0"/>
              <a:t> </a:t>
            </a:r>
            <a:r>
              <a:rPr lang="it-IT" sz="2800" dirty="0" err="1" smtClean="0"/>
              <a:t>them</a:t>
            </a:r>
            <a:r>
              <a:rPr lang="it-IT" sz="2800" dirty="0" smtClean="0"/>
              <a:t> </a:t>
            </a:r>
            <a:r>
              <a:rPr lang="it-IT" sz="2800" dirty="0" err="1" smtClean="0"/>
              <a:t>here</a:t>
            </a:r>
            <a:r>
              <a:rPr lang="it-IT" sz="2800" dirty="0" smtClean="0"/>
              <a:t>? </a:t>
            </a:r>
          </a:p>
          <a:p>
            <a:pPr algn="r"/>
            <a:r>
              <a:rPr lang="en-US" dirty="0" smtClean="0"/>
              <a:t>Schweitzer K. </a:t>
            </a:r>
            <a:r>
              <a:rPr lang="en-US" i="1" dirty="0" smtClean="0"/>
              <a:t>JAMA.</a:t>
            </a:r>
            <a:r>
              <a:rPr lang="en-US" dirty="0" smtClean="0"/>
              <a:t> 2025</a:t>
            </a:r>
            <a:endParaRPr lang="it-IT" sz="2800" dirty="0"/>
          </a:p>
        </p:txBody>
      </p:sp>
      <p:cxnSp>
        <p:nvCxnSpPr>
          <p:cNvPr id="9" name="Connettore 2 8"/>
          <p:cNvCxnSpPr/>
          <p:nvPr/>
        </p:nvCxnSpPr>
        <p:spPr>
          <a:xfrm flipH="1" flipV="1">
            <a:off x="2822160" y="4428434"/>
            <a:ext cx="552" cy="25289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2519399" y="4681330"/>
            <a:ext cx="606451" cy="276999"/>
          </a:xfrm>
          <a:prstGeom prst="rect">
            <a:avLst/>
          </a:prstGeom>
          <a:noFill/>
        </p:spPr>
        <p:txBody>
          <a:bodyPr wrap="square" rtlCol="0">
            <a:spAutoFit/>
          </a:bodyPr>
          <a:lstStyle/>
          <a:p>
            <a:pPr algn="ctr"/>
            <a:r>
              <a:rPr lang="it-IT" sz="1200" b="1" dirty="0" smtClean="0">
                <a:solidFill>
                  <a:srgbClr val="C00000"/>
                </a:solidFill>
              </a:rPr>
              <a:t>VLCKD</a:t>
            </a:r>
            <a:endParaRPr lang="it-IT" sz="1200" b="1" dirty="0">
              <a:solidFill>
                <a:srgbClr val="C00000"/>
              </a:solidFill>
            </a:endParaRPr>
          </a:p>
        </p:txBody>
      </p:sp>
      <p:cxnSp>
        <p:nvCxnSpPr>
          <p:cNvPr id="16" name="Connettore 2 15"/>
          <p:cNvCxnSpPr/>
          <p:nvPr/>
        </p:nvCxnSpPr>
        <p:spPr>
          <a:xfrm flipH="1" flipV="1">
            <a:off x="3120328" y="4489828"/>
            <a:ext cx="552" cy="453112"/>
          </a:xfrm>
          <a:prstGeom prst="straightConnector1">
            <a:avLst/>
          </a:prstGeom>
          <a:ln w="28575">
            <a:solidFill>
              <a:srgbClr val="0DB15F"/>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2653194" y="4949776"/>
            <a:ext cx="1010970" cy="461665"/>
          </a:xfrm>
          <a:prstGeom prst="rect">
            <a:avLst/>
          </a:prstGeom>
          <a:noFill/>
        </p:spPr>
        <p:txBody>
          <a:bodyPr wrap="square" rtlCol="0">
            <a:spAutoFit/>
          </a:bodyPr>
          <a:lstStyle/>
          <a:p>
            <a:pPr algn="ctr"/>
            <a:r>
              <a:rPr lang="it-IT" sz="1200" b="1" dirty="0" smtClean="0">
                <a:solidFill>
                  <a:srgbClr val="00B050"/>
                </a:solidFill>
              </a:rPr>
              <a:t>TIRZEPATIDE</a:t>
            </a:r>
          </a:p>
          <a:p>
            <a:pPr algn="ctr"/>
            <a:r>
              <a:rPr lang="it-IT" sz="1200" b="1" dirty="0" smtClean="0">
                <a:solidFill>
                  <a:srgbClr val="00B050"/>
                </a:solidFill>
              </a:rPr>
              <a:t>+ VLCD</a:t>
            </a:r>
            <a:endParaRPr lang="it-IT" sz="1200" b="1" dirty="0">
              <a:solidFill>
                <a:srgbClr val="00B050"/>
              </a:solidFill>
            </a:endParaRPr>
          </a:p>
        </p:txBody>
      </p:sp>
      <p:cxnSp>
        <p:nvCxnSpPr>
          <p:cNvPr id="20" name="Connettore 2 19"/>
          <p:cNvCxnSpPr/>
          <p:nvPr/>
        </p:nvCxnSpPr>
        <p:spPr>
          <a:xfrm flipH="1" flipV="1">
            <a:off x="5454373" y="4706180"/>
            <a:ext cx="552" cy="4531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4764106" y="5159720"/>
            <a:ext cx="1373206" cy="276999"/>
          </a:xfrm>
          <a:prstGeom prst="rect">
            <a:avLst/>
          </a:prstGeom>
          <a:noFill/>
        </p:spPr>
        <p:txBody>
          <a:bodyPr wrap="square" rtlCol="0">
            <a:spAutoFit/>
          </a:bodyPr>
          <a:lstStyle/>
          <a:p>
            <a:pPr algn="ctr"/>
            <a:r>
              <a:rPr lang="it-IT" sz="1200" b="1" dirty="0" smtClean="0">
                <a:solidFill>
                  <a:srgbClr val="4A66AC"/>
                </a:solidFill>
              </a:rPr>
              <a:t>VSG</a:t>
            </a:r>
            <a:endParaRPr lang="it-IT" sz="1200" b="1" dirty="0">
              <a:solidFill>
                <a:srgbClr val="4A66AC"/>
              </a:solidFill>
            </a:endParaRPr>
          </a:p>
        </p:txBody>
      </p:sp>
      <p:sp>
        <p:nvSpPr>
          <p:cNvPr id="22" name="CasellaDiTesto 21"/>
          <p:cNvSpPr txBox="1"/>
          <p:nvPr/>
        </p:nvSpPr>
        <p:spPr>
          <a:xfrm>
            <a:off x="5520392" y="4835621"/>
            <a:ext cx="1010970" cy="276999"/>
          </a:xfrm>
          <a:prstGeom prst="rect">
            <a:avLst/>
          </a:prstGeom>
          <a:noFill/>
        </p:spPr>
        <p:txBody>
          <a:bodyPr wrap="square" rtlCol="0">
            <a:spAutoFit/>
          </a:bodyPr>
          <a:lstStyle/>
          <a:p>
            <a:pPr algn="ctr"/>
            <a:r>
              <a:rPr lang="it-IT" sz="1200" b="1" dirty="0" smtClean="0">
                <a:solidFill>
                  <a:srgbClr val="F3703A"/>
                </a:solidFill>
              </a:rPr>
              <a:t>VLCD/LCD</a:t>
            </a:r>
            <a:endParaRPr lang="it-IT" sz="1200" b="1" dirty="0">
              <a:solidFill>
                <a:srgbClr val="F3703A"/>
              </a:solidFill>
            </a:endParaRPr>
          </a:p>
        </p:txBody>
      </p:sp>
    </p:spTree>
    <p:extLst>
      <p:ext uri="{BB962C8B-B14F-4D97-AF65-F5344CB8AC3E}">
        <p14:creationId xmlns:p14="http://schemas.microsoft.com/office/powerpoint/2010/main" val="3176770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4235116" y="0"/>
            <a:ext cx="340092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F5C38CC6-74B1-4437-B265-3A9E7B3E9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34" y="1707893"/>
            <a:ext cx="4681678" cy="2906637"/>
          </a:xfrm>
          <a:prstGeom prst="rect">
            <a:avLst/>
          </a:prstGeom>
          <a:ln>
            <a:solidFill>
              <a:schemeClr val="tx1"/>
            </a:solidFill>
          </a:ln>
        </p:spPr>
      </p:pic>
      <p:sp>
        <p:nvSpPr>
          <p:cNvPr id="5" name="Rettangolo 4">
            <a:extLst>
              <a:ext uri="{FF2B5EF4-FFF2-40B4-BE49-F238E27FC236}">
                <a16:creationId xmlns:a16="http://schemas.microsoft.com/office/drawing/2014/main" id="{E59145A1-FFD4-4120-B989-CD19AA4FE5FA}"/>
              </a:ext>
            </a:extLst>
          </p:cNvPr>
          <p:cNvSpPr/>
          <p:nvPr/>
        </p:nvSpPr>
        <p:spPr>
          <a:xfrm>
            <a:off x="-803614" y="367101"/>
            <a:ext cx="9750776" cy="1138773"/>
          </a:xfrm>
          <a:prstGeom prst="rect">
            <a:avLst/>
          </a:prstGeom>
        </p:spPr>
        <p:txBody>
          <a:bodyPr wrap="square">
            <a:spAutoFit/>
          </a:bodyPr>
          <a:lstStyle/>
          <a:p>
            <a:pPr algn="ctr"/>
            <a:r>
              <a:rPr lang="it-IT" b="1" dirty="0">
                <a:solidFill>
                  <a:prstClr val="black"/>
                </a:solidFill>
                <a:latin typeface="Calibri" panose="020F0502020204030204"/>
              </a:rPr>
              <a:t>UOC Endocrinologia e Prevenzione e Cura del Diabete</a:t>
            </a:r>
          </a:p>
          <a:p>
            <a:pPr algn="ctr"/>
            <a:r>
              <a:rPr lang="it-IT" b="1" dirty="0">
                <a:solidFill>
                  <a:prstClr val="black"/>
                </a:solidFill>
                <a:latin typeface="Calibri" panose="020F0502020204030204"/>
              </a:rPr>
              <a:t>IRCCS Az. Ospedaliero-Universitaria di Bologna</a:t>
            </a:r>
          </a:p>
          <a:p>
            <a:pPr algn="ctr"/>
            <a:endParaRPr lang="it-IT" sz="1600" dirty="0">
              <a:solidFill>
                <a:prstClr val="black"/>
              </a:solidFill>
              <a:latin typeface="Calibri" panose="020F0502020204030204"/>
            </a:endParaRPr>
          </a:p>
          <a:p>
            <a:pPr algn="ctr"/>
            <a:r>
              <a:rPr lang="it-IT" sz="1600" dirty="0">
                <a:solidFill>
                  <a:prstClr val="black"/>
                </a:solidFill>
                <a:latin typeface="Calibri" panose="020F0502020204030204"/>
              </a:rPr>
              <a:t>Prof. </a:t>
            </a:r>
            <a:r>
              <a:rPr lang="it-IT" sz="1600" dirty="0" err="1" smtClean="0">
                <a:solidFill>
                  <a:prstClr val="black"/>
                </a:solidFill>
                <a:latin typeface="Calibri" panose="020F0502020204030204"/>
              </a:rPr>
              <a:t>U.Pagotto</a:t>
            </a:r>
            <a:endParaRPr lang="it-IT" sz="1600" dirty="0">
              <a:solidFill>
                <a:prstClr val="black"/>
              </a:solidFill>
              <a:latin typeface="Calibri" panose="020F0502020204030204"/>
            </a:endParaRPr>
          </a:p>
        </p:txBody>
      </p:sp>
      <p:pic>
        <p:nvPicPr>
          <p:cNvPr id="6" name="Immagine 5" descr="Immagine che contiene vestiti, persona, Viso umano, sorriso&#10;&#10;Descrizione generata automaticamente">
            <a:extLst>
              <a:ext uri="{FF2B5EF4-FFF2-40B4-BE49-F238E27FC236}">
                <a16:creationId xmlns:a16="http://schemas.microsoft.com/office/drawing/2014/main" id="{E8F36462-65B5-31AF-4893-9346307D3B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20"/>
          <a:stretch/>
        </p:blipFill>
        <p:spPr>
          <a:xfrm>
            <a:off x="8947162" y="3658876"/>
            <a:ext cx="2349542" cy="3031315"/>
          </a:xfrm>
          <a:prstGeom prst="rect">
            <a:avLst/>
          </a:prstGeom>
          <a:ln>
            <a:solidFill>
              <a:schemeClr val="tx1"/>
            </a:solidFill>
          </a:ln>
        </p:spPr>
      </p:pic>
      <p:sp>
        <p:nvSpPr>
          <p:cNvPr id="7" name="Rettangolo 6"/>
          <p:cNvSpPr/>
          <p:nvPr/>
        </p:nvSpPr>
        <p:spPr>
          <a:xfrm>
            <a:off x="4963612" y="1745107"/>
            <a:ext cx="3097619" cy="4278094"/>
          </a:xfrm>
          <a:prstGeom prst="rect">
            <a:avLst/>
          </a:prstGeom>
        </p:spPr>
        <p:txBody>
          <a:bodyPr wrap="square">
            <a:spAutoFit/>
          </a:bodyPr>
          <a:lstStyle/>
          <a:p>
            <a:pPr algn="ctr"/>
            <a:r>
              <a:rPr lang="it-IT" sz="1600" b="1" u="sng" dirty="0">
                <a:solidFill>
                  <a:prstClr val="black"/>
                </a:solidFill>
                <a:latin typeface="Calibri" panose="020F0502020204030204"/>
              </a:rPr>
              <a:t>Gruppo Obesità</a:t>
            </a:r>
          </a:p>
          <a:p>
            <a:pPr algn="ctr"/>
            <a:r>
              <a:rPr lang="it-IT" sz="1600" dirty="0">
                <a:solidFill>
                  <a:prstClr val="black"/>
                </a:solidFill>
                <a:latin typeface="Calibri" panose="020F0502020204030204"/>
              </a:rPr>
              <a:t>Prof.ssa M.L. Petroni</a:t>
            </a:r>
          </a:p>
          <a:p>
            <a:pPr algn="ctr"/>
            <a:r>
              <a:rPr lang="it-IT" sz="1600" dirty="0" smtClean="0">
                <a:solidFill>
                  <a:prstClr val="black"/>
                </a:solidFill>
                <a:latin typeface="Calibri" panose="020F0502020204030204"/>
              </a:rPr>
              <a:t>Dott</a:t>
            </a:r>
            <a:r>
              <a:rPr lang="it-IT" sz="1600" dirty="0">
                <a:solidFill>
                  <a:prstClr val="black"/>
                </a:solidFill>
                <a:latin typeface="Calibri" panose="020F0502020204030204"/>
              </a:rPr>
              <a:t>. Emmanuele </a:t>
            </a:r>
            <a:r>
              <a:rPr lang="it-IT" sz="1600" dirty="0" err="1">
                <a:solidFill>
                  <a:prstClr val="black"/>
                </a:solidFill>
                <a:latin typeface="Calibri" panose="020F0502020204030204"/>
              </a:rPr>
              <a:t>Capobianco</a:t>
            </a:r>
            <a:endParaRPr lang="it-IT" sz="1600" dirty="0">
              <a:solidFill>
                <a:prstClr val="black"/>
              </a:solidFill>
              <a:latin typeface="Calibri" panose="020F0502020204030204"/>
            </a:endParaRPr>
          </a:p>
          <a:p>
            <a:pPr algn="ctr"/>
            <a:r>
              <a:rPr lang="it-IT" sz="1600" dirty="0">
                <a:solidFill>
                  <a:prstClr val="black"/>
                </a:solidFill>
                <a:latin typeface="Calibri" panose="020F0502020204030204"/>
              </a:rPr>
              <a:t>Dott. Ercole Franco</a:t>
            </a:r>
          </a:p>
          <a:p>
            <a:pPr algn="ctr"/>
            <a:r>
              <a:rPr lang="it-IT" sz="1600" dirty="0">
                <a:solidFill>
                  <a:prstClr val="black"/>
                </a:solidFill>
                <a:latin typeface="Calibri" panose="020F0502020204030204"/>
              </a:rPr>
              <a:t>Dott.ssa Federica Pippa</a:t>
            </a:r>
          </a:p>
          <a:p>
            <a:pPr algn="ctr"/>
            <a:r>
              <a:rPr lang="it-IT" sz="1600" dirty="0">
                <a:solidFill>
                  <a:prstClr val="black"/>
                </a:solidFill>
                <a:latin typeface="Calibri" panose="020F0502020204030204"/>
              </a:rPr>
              <a:t>Dott.ssa Valentina Pasquali</a:t>
            </a:r>
          </a:p>
          <a:p>
            <a:pPr algn="ctr"/>
            <a:r>
              <a:rPr lang="it-IT" sz="1600" dirty="0">
                <a:solidFill>
                  <a:prstClr val="black"/>
                </a:solidFill>
                <a:latin typeface="Calibri" panose="020F0502020204030204"/>
              </a:rPr>
              <a:t>Dott.ssa Federica Delfini</a:t>
            </a:r>
          </a:p>
          <a:p>
            <a:pPr algn="ctr"/>
            <a:r>
              <a:rPr lang="it-IT" sz="1600" dirty="0">
                <a:solidFill>
                  <a:prstClr val="black"/>
                </a:solidFill>
                <a:latin typeface="Calibri" panose="020F0502020204030204"/>
              </a:rPr>
              <a:t>Dott.ssa Beatrice Baldini</a:t>
            </a:r>
          </a:p>
          <a:p>
            <a:pPr algn="ctr"/>
            <a:r>
              <a:rPr lang="it-IT" sz="1600" dirty="0">
                <a:solidFill>
                  <a:prstClr val="black"/>
                </a:solidFill>
                <a:latin typeface="Calibri" panose="020F0502020204030204"/>
              </a:rPr>
              <a:t>Dott.ssa Ida Sicilia</a:t>
            </a:r>
          </a:p>
          <a:p>
            <a:pPr algn="ctr"/>
            <a:endParaRPr lang="it-IT" sz="1600" dirty="0">
              <a:solidFill>
                <a:prstClr val="black"/>
              </a:solidFill>
              <a:latin typeface="Calibri" panose="020F0502020204030204"/>
            </a:endParaRPr>
          </a:p>
          <a:p>
            <a:pPr algn="ctr"/>
            <a:r>
              <a:rPr lang="it-IT" sz="1600" i="1" dirty="0">
                <a:solidFill>
                  <a:prstClr val="black"/>
                </a:solidFill>
                <a:latin typeface="Calibri" panose="020F0502020204030204"/>
              </a:rPr>
              <a:t>Dietiste/Nutrizioniste</a:t>
            </a:r>
          </a:p>
          <a:p>
            <a:pPr algn="ctr"/>
            <a:r>
              <a:rPr lang="it-IT" sz="1600" dirty="0">
                <a:solidFill>
                  <a:prstClr val="black"/>
                </a:solidFill>
                <a:latin typeface="Calibri" panose="020F0502020204030204"/>
              </a:rPr>
              <a:t>Dott.ssa Vania Campanella, Dott.ssa Roberta </a:t>
            </a:r>
            <a:r>
              <a:rPr lang="it-IT" sz="1600" dirty="0" err="1">
                <a:solidFill>
                  <a:prstClr val="black"/>
                </a:solidFill>
                <a:latin typeface="Calibri" panose="020F0502020204030204"/>
              </a:rPr>
              <a:t>Fazzeri</a:t>
            </a:r>
            <a:r>
              <a:rPr lang="it-IT" sz="1600" dirty="0">
                <a:solidFill>
                  <a:prstClr val="black"/>
                </a:solidFill>
                <a:latin typeface="Calibri" panose="020F0502020204030204"/>
              </a:rPr>
              <a:t>, </a:t>
            </a:r>
            <a:endParaRPr lang="it-IT" sz="1600" dirty="0" smtClean="0">
              <a:solidFill>
                <a:prstClr val="black"/>
              </a:solidFill>
              <a:latin typeface="Calibri" panose="020F0502020204030204"/>
            </a:endParaRPr>
          </a:p>
          <a:p>
            <a:pPr algn="ctr"/>
            <a:r>
              <a:rPr lang="it-IT" sz="1600" dirty="0" smtClean="0">
                <a:solidFill>
                  <a:prstClr val="black"/>
                </a:solidFill>
                <a:latin typeface="Calibri" panose="020F0502020204030204"/>
              </a:rPr>
              <a:t>Dott.ssa </a:t>
            </a:r>
            <a:r>
              <a:rPr lang="it-IT" sz="1600" dirty="0">
                <a:solidFill>
                  <a:prstClr val="black"/>
                </a:solidFill>
                <a:latin typeface="Calibri" panose="020F0502020204030204"/>
              </a:rPr>
              <a:t>Ilaria </a:t>
            </a:r>
            <a:r>
              <a:rPr lang="it-IT" sz="1600" dirty="0" err="1">
                <a:solidFill>
                  <a:prstClr val="black"/>
                </a:solidFill>
                <a:latin typeface="Calibri" panose="020F0502020204030204"/>
              </a:rPr>
              <a:t>Improta</a:t>
            </a:r>
            <a:endParaRPr lang="it-IT" sz="1600" dirty="0">
              <a:solidFill>
                <a:prstClr val="black"/>
              </a:solidFill>
              <a:latin typeface="Calibri" panose="020F0502020204030204"/>
            </a:endParaRPr>
          </a:p>
          <a:p>
            <a:pPr algn="ctr"/>
            <a:endParaRPr lang="it-IT" sz="1600" dirty="0">
              <a:solidFill>
                <a:prstClr val="black"/>
              </a:solidFill>
              <a:latin typeface="Calibri" panose="020F0502020204030204"/>
            </a:endParaRPr>
          </a:p>
          <a:p>
            <a:pPr algn="ctr"/>
            <a:r>
              <a:rPr lang="it-IT" sz="1600" i="1" dirty="0">
                <a:solidFill>
                  <a:prstClr val="black"/>
                </a:solidFill>
                <a:latin typeface="Calibri" panose="020F0502020204030204"/>
              </a:rPr>
              <a:t>Case Manager</a:t>
            </a:r>
          </a:p>
          <a:p>
            <a:pPr algn="ctr"/>
            <a:r>
              <a:rPr lang="it-IT" sz="1600" dirty="0">
                <a:solidFill>
                  <a:prstClr val="black"/>
                </a:solidFill>
                <a:latin typeface="Calibri" panose="020F0502020204030204"/>
              </a:rPr>
              <a:t>Lucia </a:t>
            </a:r>
            <a:r>
              <a:rPr lang="it-IT" sz="1600" dirty="0" smtClean="0">
                <a:solidFill>
                  <a:prstClr val="black"/>
                </a:solidFill>
                <a:latin typeface="Calibri" panose="020F0502020204030204"/>
              </a:rPr>
              <a:t>Falcone</a:t>
            </a:r>
            <a:endParaRPr lang="it-IT" sz="1600" dirty="0">
              <a:solidFill>
                <a:prstClr val="black"/>
              </a:solidFill>
              <a:latin typeface="Calibri" panose="020F0502020204030204"/>
            </a:endParaRPr>
          </a:p>
        </p:txBody>
      </p:sp>
      <p:pic>
        <p:nvPicPr>
          <p:cNvPr id="8" name="Immagine 7"/>
          <p:cNvPicPr>
            <a:picLocks noChangeAspect="1"/>
          </p:cNvPicPr>
          <p:nvPr/>
        </p:nvPicPr>
        <p:blipFill rotWithShape="1">
          <a:blip r:embed="rId4"/>
          <a:srcRect b="19953"/>
          <a:stretch/>
        </p:blipFill>
        <p:spPr>
          <a:xfrm>
            <a:off x="167387" y="4827182"/>
            <a:ext cx="4393041" cy="1406598"/>
          </a:xfrm>
          <a:prstGeom prst="rect">
            <a:avLst/>
          </a:prstGeom>
        </p:spPr>
      </p:pic>
      <p:grpSp>
        <p:nvGrpSpPr>
          <p:cNvPr id="9" name="Gruppo 8"/>
          <p:cNvGrpSpPr/>
          <p:nvPr/>
        </p:nvGrpSpPr>
        <p:grpSpPr>
          <a:xfrm>
            <a:off x="8413150" y="858657"/>
            <a:ext cx="3417566" cy="2666036"/>
            <a:chOff x="7675132" y="546100"/>
            <a:chExt cx="4294967" cy="3314670"/>
          </a:xfrm>
        </p:grpSpPr>
        <p:pic>
          <p:nvPicPr>
            <p:cNvPr id="10" name="Immagine 9"/>
            <p:cNvPicPr>
              <a:picLocks noChangeAspect="1"/>
            </p:cNvPicPr>
            <p:nvPr/>
          </p:nvPicPr>
          <p:blipFill rotWithShape="1">
            <a:blip r:embed="rId5" cstate="print">
              <a:extLst>
                <a:ext uri="{28A0092B-C50C-407E-A947-70E740481C1C}">
                  <a14:useLocalDpi xmlns:a14="http://schemas.microsoft.com/office/drawing/2010/main" val="0"/>
                </a:ext>
              </a:extLst>
            </a:blip>
            <a:srcRect l="8889" t="12963" r="6527"/>
            <a:stretch/>
          </p:blipFill>
          <p:spPr>
            <a:xfrm>
              <a:off x="7675132" y="546100"/>
              <a:ext cx="4294967" cy="3314670"/>
            </a:xfrm>
            <a:prstGeom prst="rect">
              <a:avLst/>
            </a:prstGeom>
            <a:ln>
              <a:solidFill>
                <a:schemeClr val="tx1"/>
              </a:solidFill>
            </a:ln>
          </p:spPr>
        </p:pic>
        <p:pic>
          <p:nvPicPr>
            <p:cNvPr id="11" name="Picture 2">
              <a:extLst>
                <a:ext uri="{FF2B5EF4-FFF2-40B4-BE49-F238E27FC236}">
                  <a16:creationId xmlns:a16="http://schemas.microsoft.com/office/drawing/2014/main" id="{528589A0-0448-376B-23EB-02B33FAA5B4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84" t="1562" r="3732" b="785"/>
            <a:stretch/>
          </p:blipFill>
          <p:spPr bwMode="auto">
            <a:xfrm>
              <a:off x="10883885" y="2716314"/>
              <a:ext cx="1086214" cy="11444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5908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886201" y="0"/>
            <a:ext cx="4140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1801395" y="3075057"/>
            <a:ext cx="8309811" cy="707886"/>
          </a:xfrm>
          <a:prstGeom prst="rect">
            <a:avLst/>
          </a:prstGeom>
          <a:noFill/>
        </p:spPr>
        <p:txBody>
          <a:bodyPr wrap="square" rtlCol="0">
            <a:spAutoFit/>
          </a:bodyPr>
          <a:lstStyle/>
          <a:p>
            <a:pPr algn="ctr"/>
            <a:r>
              <a:rPr lang="it-IT" sz="4000" b="1" dirty="0" smtClean="0">
                <a:latin typeface="Calibri" panose="020F0502020204030204" pitchFamily="34" charset="0"/>
                <a:cs typeface="Calibri" panose="020F0502020204030204" pitchFamily="34" charset="0"/>
              </a:rPr>
              <a:t>SOMEONE SAYS «YES, OF COURSE!»</a:t>
            </a:r>
            <a:endParaRPr lang="it-IT"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83846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3871461" y="0"/>
            <a:ext cx="41549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7823ECCC-7D27-D18C-5010-BF6ED96090A4}"/>
              </a:ext>
            </a:extLst>
          </p:cNvPr>
          <p:cNvSpPr/>
          <p:nvPr/>
        </p:nvSpPr>
        <p:spPr>
          <a:xfrm>
            <a:off x="-1028085" y="6331541"/>
            <a:ext cx="6121463" cy="338554"/>
          </a:xfrm>
          <a:prstGeom prst="rect">
            <a:avLst/>
          </a:prstGeom>
        </p:spPr>
        <p:txBody>
          <a:bodyPr wrap="square">
            <a:spAutoFit/>
          </a:bodyPr>
          <a:lstStyle/>
          <a:p>
            <a:pPr algn="ctr"/>
            <a:r>
              <a:rPr lang="en-US" sz="1600" dirty="0" err="1">
                <a:latin typeface="Calibri" panose="020F0502020204030204" pitchFamily="34" charset="0"/>
                <a:ea typeface="Calibri" panose="020F0502020204030204" pitchFamily="34" charset="0"/>
                <a:cs typeface="Calibri" panose="020F0502020204030204" pitchFamily="34" charset="0"/>
              </a:rPr>
              <a:t>a</a:t>
            </a:r>
            <a:r>
              <a:rPr lang="en-US" sz="1600" i="0" dirty="0" err="1">
                <a:effectLst/>
                <a:latin typeface="Calibri" panose="020F0502020204030204" pitchFamily="34" charset="0"/>
                <a:ea typeface="Calibri" panose="020F0502020204030204" pitchFamily="34" charset="0"/>
                <a:cs typeface="Calibri" panose="020F0502020204030204" pitchFamily="34" charset="0"/>
              </a:rPr>
              <a:t>dattato</a:t>
            </a:r>
            <a:r>
              <a:rPr lang="en-US" sz="1600" i="0" dirty="0">
                <a:effectLst/>
                <a:latin typeface="Calibri" panose="020F0502020204030204" pitchFamily="34" charset="0"/>
                <a:ea typeface="Calibri" panose="020F0502020204030204" pitchFamily="34" charset="0"/>
                <a:cs typeface="Calibri" panose="020F0502020204030204" pitchFamily="34" charset="0"/>
              </a:rPr>
              <a:t> da </a:t>
            </a:r>
            <a:r>
              <a:rPr lang="en-US" sz="1600" i="0" dirty="0" err="1">
                <a:effectLst/>
                <a:latin typeface="Calibri" panose="020F0502020204030204" pitchFamily="34" charset="0"/>
                <a:ea typeface="Calibri" panose="020F0502020204030204" pitchFamily="34" charset="0"/>
                <a:cs typeface="Calibri" panose="020F0502020204030204" pitchFamily="34" charset="0"/>
              </a:rPr>
              <a:t>Melson</a:t>
            </a:r>
            <a:r>
              <a:rPr lang="en-US" sz="1600" i="0" dirty="0">
                <a:effectLst/>
                <a:latin typeface="Calibri" panose="020F0502020204030204" pitchFamily="34" charset="0"/>
                <a:ea typeface="Calibri" panose="020F0502020204030204" pitchFamily="34" charset="0"/>
                <a:cs typeface="Calibri" panose="020F0502020204030204" pitchFamily="34" charset="0"/>
              </a:rPr>
              <a:t> E. et al. </a:t>
            </a:r>
            <a:r>
              <a:rPr lang="en-US" sz="1600" i="1" dirty="0" err="1">
                <a:effectLst/>
                <a:latin typeface="Calibri" panose="020F0502020204030204" pitchFamily="34" charset="0"/>
                <a:ea typeface="Calibri" panose="020F0502020204030204" pitchFamily="34" charset="0"/>
                <a:cs typeface="Calibri" panose="020F0502020204030204" pitchFamily="34" charset="0"/>
              </a:rPr>
              <a:t>Int</a:t>
            </a:r>
            <a:r>
              <a:rPr lang="en-US" sz="1600" i="1" dirty="0">
                <a:effectLst/>
                <a:latin typeface="Calibri" panose="020F0502020204030204" pitchFamily="34" charset="0"/>
                <a:ea typeface="Calibri" panose="020F0502020204030204" pitchFamily="34" charset="0"/>
                <a:cs typeface="Calibri" panose="020F0502020204030204" pitchFamily="34" charset="0"/>
              </a:rPr>
              <a:t> J </a:t>
            </a:r>
            <a:r>
              <a:rPr lang="en-US" sz="1600" i="1" dirty="0" err="1">
                <a:effectLst/>
                <a:latin typeface="Calibri" panose="020F0502020204030204" pitchFamily="34" charset="0"/>
                <a:ea typeface="Calibri" panose="020F0502020204030204" pitchFamily="34" charset="0"/>
                <a:cs typeface="Calibri" panose="020F0502020204030204" pitchFamily="34" charset="0"/>
              </a:rPr>
              <a:t>Obes</a:t>
            </a:r>
            <a:r>
              <a:rPr lang="en-US" sz="1600" i="0" dirty="0">
                <a:effectLst/>
                <a:latin typeface="Calibri" panose="020F0502020204030204" pitchFamily="34" charset="0"/>
                <a:ea typeface="Calibri" panose="020F0502020204030204" pitchFamily="34" charset="0"/>
                <a:cs typeface="Calibri" panose="020F0502020204030204" pitchFamily="34" charset="0"/>
              </a:rPr>
              <a:t> 2024</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68D9CE20-0645-4F57-B362-815D2E571122}"/>
              </a:ext>
            </a:extLst>
          </p:cNvPr>
          <p:cNvPicPr>
            <a:picLocks noChangeAspect="1"/>
          </p:cNvPicPr>
          <p:nvPr/>
        </p:nvPicPr>
        <p:blipFill>
          <a:blip r:embed="rId2"/>
          <a:stretch>
            <a:fillRect/>
          </a:stretch>
        </p:blipFill>
        <p:spPr>
          <a:xfrm>
            <a:off x="1704476" y="492930"/>
            <a:ext cx="4808381" cy="5720921"/>
          </a:xfrm>
          <a:prstGeom prst="rect">
            <a:avLst/>
          </a:prstGeom>
        </p:spPr>
      </p:pic>
      <p:sp>
        <p:nvSpPr>
          <p:cNvPr id="5" name="Rettangolo 4"/>
          <p:cNvSpPr/>
          <p:nvPr/>
        </p:nvSpPr>
        <p:spPr>
          <a:xfrm>
            <a:off x="1059265" y="181161"/>
            <a:ext cx="2235227" cy="830997"/>
          </a:xfrm>
          <a:prstGeom prst="rect">
            <a:avLst/>
          </a:prstGeom>
        </p:spPr>
        <p:txBody>
          <a:bodyPr wrap="none">
            <a:spAutoFit/>
          </a:bodyPr>
          <a:lstStyle/>
          <a:p>
            <a:r>
              <a:rPr lang="it-IT" sz="2400" b="1" dirty="0" smtClean="0">
                <a:ln>
                  <a:solidFill>
                    <a:schemeClr val="tx1"/>
                  </a:solidFill>
                </a:ln>
                <a:solidFill>
                  <a:srgbClr val="0DB15F"/>
                </a:solidFill>
              </a:rPr>
              <a:t>SEMAGLUTIDE</a:t>
            </a:r>
          </a:p>
          <a:p>
            <a:r>
              <a:rPr lang="it-IT" sz="2400" b="1" dirty="0" smtClean="0">
                <a:ln>
                  <a:solidFill>
                    <a:schemeClr val="tx1"/>
                  </a:solidFill>
                </a:ln>
                <a:solidFill>
                  <a:srgbClr val="0DB15F"/>
                </a:solidFill>
              </a:rPr>
              <a:t>ORFORGLIPRON</a:t>
            </a:r>
            <a:endParaRPr lang="it-IT" sz="2400" b="1" dirty="0">
              <a:ln>
                <a:solidFill>
                  <a:schemeClr val="tx1"/>
                </a:solidFill>
              </a:ln>
              <a:solidFill>
                <a:srgbClr val="0DB15F"/>
              </a:solidFill>
            </a:endParaRPr>
          </a:p>
        </p:txBody>
      </p:sp>
      <p:sp>
        <p:nvSpPr>
          <p:cNvPr id="6" name="Rettangolo 5"/>
          <p:cNvSpPr/>
          <p:nvPr/>
        </p:nvSpPr>
        <p:spPr>
          <a:xfrm>
            <a:off x="396886" y="1993050"/>
            <a:ext cx="1773178" cy="461665"/>
          </a:xfrm>
          <a:prstGeom prst="rect">
            <a:avLst/>
          </a:prstGeom>
        </p:spPr>
        <p:txBody>
          <a:bodyPr wrap="none">
            <a:spAutoFit/>
          </a:bodyPr>
          <a:lstStyle/>
          <a:p>
            <a:r>
              <a:rPr lang="it-IT" sz="2400" b="1" dirty="0">
                <a:ln>
                  <a:solidFill>
                    <a:schemeClr val="tx1"/>
                  </a:solidFill>
                </a:ln>
                <a:solidFill>
                  <a:srgbClr val="883495"/>
                </a:solidFill>
              </a:rPr>
              <a:t>TIRZEPATIDE</a:t>
            </a:r>
          </a:p>
        </p:txBody>
      </p:sp>
      <p:sp>
        <p:nvSpPr>
          <p:cNvPr id="7" name="Rettangolo 6"/>
          <p:cNvSpPr/>
          <p:nvPr/>
        </p:nvSpPr>
        <p:spPr>
          <a:xfrm>
            <a:off x="5729656" y="1993050"/>
            <a:ext cx="1476751" cy="400110"/>
          </a:xfrm>
          <a:prstGeom prst="rect">
            <a:avLst/>
          </a:prstGeom>
        </p:spPr>
        <p:txBody>
          <a:bodyPr wrap="none">
            <a:spAutoFit/>
          </a:bodyPr>
          <a:lstStyle/>
          <a:p>
            <a:r>
              <a:rPr lang="it-IT" sz="2000" b="1" dirty="0" smtClean="0">
                <a:ln>
                  <a:solidFill>
                    <a:schemeClr val="tx1"/>
                  </a:solidFill>
                </a:ln>
                <a:solidFill>
                  <a:srgbClr val="01BEE9"/>
                </a:solidFill>
              </a:rPr>
              <a:t>CAGRISEMA</a:t>
            </a:r>
            <a:endParaRPr lang="it-IT" sz="2000" b="1" dirty="0">
              <a:ln>
                <a:solidFill>
                  <a:schemeClr val="tx1"/>
                </a:solidFill>
              </a:ln>
              <a:solidFill>
                <a:srgbClr val="01BEE9"/>
              </a:solidFill>
            </a:endParaRPr>
          </a:p>
        </p:txBody>
      </p:sp>
      <p:sp>
        <p:nvSpPr>
          <p:cNvPr id="11" name="Rettangolo 10"/>
          <p:cNvSpPr/>
          <p:nvPr/>
        </p:nvSpPr>
        <p:spPr>
          <a:xfrm>
            <a:off x="697137" y="3703340"/>
            <a:ext cx="1902957" cy="461665"/>
          </a:xfrm>
          <a:prstGeom prst="rect">
            <a:avLst/>
          </a:prstGeom>
        </p:spPr>
        <p:txBody>
          <a:bodyPr wrap="none">
            <a:spAutoFit/>
          </a:bodyPr>
          <a:lstStyle/>
          <a:p>
            <a:r>
              <a:rPr lang="it-IT" sz="2400" b="1" dirty="0" smtClean="0">
                <a:ln>
                  <a:solidFill>
                    <a:schemeClr val="tx1"/>
                  </a:solidFill>
                </a:ln>
                <a:solidFill>
                  <a:schemeClr val="bg1"/>
                </a:solidFill>
              </a:rPr>
              <a:t>RETATRUTIDE</a:t>
            </a:r>
            <a:endParaRPr lang="it-IT" sz="2400" b="1" dirty="0">
              <a:ln>
                <a:solidFill>
                  <a:schemeClr val="tx1"/>
                </a:solidFill>
              </a:ln>
              <a:solidFill>
                <a:schemeClr val="bg1"/>
              </a:solidFill>
            </a:endParaRPr>
          </a:p>
        </p:txBody>
      </p:sp>
      <p:sp>
        <p:nvSpPr>
          <p:cNvPr id="12" name="Rettangolo 11"/>
          <p:cNvSpPr/>
          <p:nvPr/>
        </p:nvSpPr>
        <p:spPr>
          <a:xfrm>
            <a:off x="-30415" y="4364964"/>
            <a:ext cx="2066400" cy="830997"/>
          </a:xfrm>
          <a:prstGeom prst="rect">
            <a:avLst/>
          </a:prstGeom>
        </p:spPr>
        <p:txBody>
          <a:bodyPr wrap="none">
            <a:spAutoFit/>
          </a:bodyPr>
          <a:lstStyle/>
          <a:p>
            <a:r>
              <a:rPr lang="it-IT" sz="2400" b="1" dirty="0" smtClean="0">
                <a:ln>
                  <a:solidFill>
                    <a:schemeClr val="tx1"/>
                  </a:solidFill>
                </a:ln>
                <a:solidFill>
                  <a:srgbClr val="FDB460"/>
                </a:solidFill>
              </a:rPr>
              <a:t>SORVODUTIDE</a:t>
            </a:r>
          </a:p>
          <a:p>
            <a:r>
              <a:rPr lang="it-IT" sz="2400" b="1" dirty="0" smtClean="0">
                <a:ln>
                  <a:solidFill>
                    <a:schemeClr val="tx1"/>
                  </a:solidFill>
                </a:ln>
                <a:solidFill>
                  <a:srgbClr val="FDB460"/>
                </a:solidFill>
              </a:rPr>
              <a:t>COTADUTIDE</a:t>
            </a:r>
            <a:endParaRPr lang="it-IT" sz="2400" b="1" dirty="0">
              <a:ln>
                <a:solidFill>
                  <a:schemeClr val="tx1"/>
                </a:solidFill>
              </a:ln>
              <a:solidFill>
                <a:srgbClr val="FDB460"/>
              </a:solidFill>
            </a:endParaRPr>
          </a:p>
        </p:txBody>
      </p:sp>
      <p:pic>
        <p:nvPicPr>
          <p:cNvPr id="13" name="Immagine 12"/>
          <p:cNvPicPr>
            <a:picLocks noChangeAspect="1"/>
          </p:cNvPicPr>
          <p:nvPr/>
        </p:nvPicPr>
        <p:blipFill>
          <a:blip r:embed="rId3"/>
          <a:stretch>
            <a:fillRect/>
          </a:stretch>
        </p:blipFill>
        <p:spPr>
          <a:xfrm>
            <a:off x="252820" y="5153228"/>
            <a:ext cx="617275" cy="617275"/>
          </a:xfrm>
          <a:prstGeom prst="rect">
            <a:avLst/>
          </a:prstGeom>
        </p:spPr>
      </p:pic>
      <p:pic>
        <p:nvPicPr>
          <p:cNvPr id="14" name="Immagine 13"/>
          <p:cNvPicPr>
            <a:picLocks noChangeAspect="1"/>
          </p:cNvPicPr>
          <p:nvPr/>
        </p:nvPicPr>
        <p:blipFill>
          <a:blip r:embed="rId4"/>
          <a:stretch>
            <a:fillRect/>
          </a:stretch>
        </p:blipFill>
        <p:spPr>
          <a:xfrm>
            <a:off x="946370" y="5248008"/>
            <a:ext cx="612758" cy="536163"/>
          </a:xfrm>
          <a:prstGeom prst="rect">
            <a:avLst/>
          </a:prstGeom>
        </p:spPr>
      </p:pic>
      <p:pic>
        <p:nvPicPr>
          <p:cNvPr id="15" name="Immagine 14"/>
          <p:cNvPicPr>
            <a:picLocks noChangeAspect="1"/>
          </p:cNvPicPr>
          <p:nvPr/>
        </p:nvPicPr>
        <p:blipFill>
          <a:blip r:embed="rId5"/>
          <a:stretch>
            <a:fillRect/>
          </a:stretch>
        </p:blipFill>
        <p:spPr>
          <a:xfrm>
            <a:off x="7206407" y="887045"/>
            <a:ext cx="5014739" cy="3849825"/>
          </a:xfrm>
          <a:prstGeom prst="rect">
            <a:avLst/>
          </a:prstGeom>
        </p:spPr>
      </p:pic>
      <p:sp>
        <p:nvSpPr>
          <p:cNvPr id="16" name="Rettangolo 15"/>
          <p:cNvSpPr/>
          <p:nvPr/>
        </p:nvSpPr>
        <p:spPr>
          <a:xfrm>
            <a:off x="7783382" y="6331541"/>
            <a:ext cx="3653564" cy="338554"/>
          </a:xfrm>
          <a:prstGeom prst="rect">
            <a:avLst/>
          </a:prstGeom>
        </p:spPr>
        <p:txBody>
          <a:bodyPr wrap="square">
            <a:spAutoFit/>
          </a:bodyPr>
          <a:lstStyle/>
          <a:p>
            <a:pPr algn="ctr"/>
            <a:r>
              <a:rPr lang="it-IT" sz="1600" dirty="0" err="1">
                <a:latin typeface="Calibri" panose="020F0502020204030204" pitchFamily="34" charset="0"/>
                <a:ea typeface="Calibri" panose="020F0502020204030204" pitchFamily="34" charset="0"/>
                <a:cs typeface="Calibri" panose="020F0502020204030204" pitchFamily="34" charset="0"/>
              </a:rPr>
              <a:t>Welling</a:t>
            </a:r>
            <a:r>
              <a:rPr lang="it-IT" sz="1600" dirty="0">
                <a:latin typeface="Calibri" panose="020F0502020204030204" pitchFamily="34" charset="0"/>
                <a:ea typeface="Calibri" panose="020F0502020204030204" pitchFamily="34" charset="0"/>
                <a:cs typeface="Calibri" panose="020F0502020204030204" pitchFamily="34" charset="0"/>
              </a:rPr>
              <a:t> MS et al. Endocrine </a:t>
            </a:r>
            <a:r>
              <a:rPr lang="it-IT" sz="1600" dirty="0" err="1">
                <a:latin typeface="Calibri" panose="020F0502020204030204" pitchFamily="34" charset="0"/>
                <a:ea typeface="Calibri" panose="020F0502020204030204" pitchFamily="34" charset="0"/>
                <a:cs typeface="Calibri" panose="020F0502020204030204" pitchFamily="34" charset="0"/>
              </a:rPr>
              <a:t>Reviews</a:t>
            </a:r>
            <a:r>
              <a:rPr lang="it-IT" sz="1600" dirty="0">
                <a:latin typeface="Calibri" panose="020F0502020204030204" pitchFamily="34" charset="0"/>
                <a:ea typeface="Calibri" panose="020F0502020204030204" pitchFamily="34" charset="0"/>
                <a:cs typeface="Calibri" panose="020F0502020204030204" pitchFamily="34" charset="0"/>
              </a:rPr>
              <a:t> 2025</a:t>
            </a:r>
          </a:p>
        </p:txBody>
      </p:sp>
      <p:pic>
        <p:nvPicPr>
          <p:cNvPr id="17" name="Immagine 16"/>
          <p:cNvPicPr>
            <a:picLocks noChangeAspect="1"/>
          </p:cNvPicPr>
          <p:nvPr/>
        </p:nvPicPr>
        <p:blipFill>
          <a:blip r:embed="rId6"/>
          <a:stretch>
            <a:fillRect/>
          </a:stretch>
        </p:blipFill>
        <p:spPr>
          <a:xfrm>
            <a:off x="7720298" y="4833559"/>
            <a:ext cx="3473629" cy="958899"/>
          </a:xfrm>
          <a:prstGeom prst="rect">
            <a:avLst/>
          </a:prstGeom>
        </p:spPr>
      </p:pic>
      <p:sp>
        <p:nvSpPr>
          <p:cNvPr id="18" name="Rettangolo 17"/>
          <p:cNvSpPr/>
          <p:nvPr/>
        </p:nvSpPr>
        <p:spPr>
          <a:xfrm>
            <a:off x="9145086" y="471456"/>
            <a:ext cx="1806648" cy="369332"/>
          </a:xfrm>
          <a:prstGeom prst="rect">
            <a:avLst/>
          </a:prstGeom>
        </p:spPr>
        <p:txBody>
          <a:bodyPr wrap="none">
            <a:spAutoFit/>
          </a:bodyPr>
          <a:lstStyle/>
          <a:p>
            <a:r>
              <a:rPr lang="it-IT" b="1" dirty="0" smtClean="0">
                <a:ln>
                  <a:solidFill>
                    <a:schemeClr val="tx1"/>
                  </a:solidFill>
                </a:ln>
                <a:solidFill>
                  <a:srgbClr val="0DB15F"/>
                </a:solidFill>
              </a:rPr>
              <a:t>SETMELANOTIDE</a:t>
            </a:r>
            <a:endParaRPr lang="it-IT" b="1" dirty="0">
              <a:ln>
                <a:solidFill>
                  <a:schemeClr val="tx1"/>
                </a:solidFill>
              </a:ln>
              <a:solidFill>
                <a:srgbClr val="0DB15F"/>
              </a:solidFill>
            </a:endParaRPr>
          </a:p>
        </p:txBody>
      </p:sp>
      <p:sp>
        <p:nvSpPr>
          <p:cNvPr id="20" name="Ovale 19"/>
          <p:cNvSpPr/>
          <p:nvPr/>
        </p:nvSpPr>
        <p:spPr>
          <a:xfrm rot="20900837">
            <a:off x="10696354" y="1026877"/>
            <a:ext cx="776176" cy="273256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arrotondato 20"/>
          <p:cNvSpPr/>
          <p:nvPr/>
        </p:nvSpPr>
        <p:spPr>
          <a:xfrm>
            <a:off x="8846288" y="4210493"/>
            <a:ext cx="425303" cy="265814"/>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a destra 21"/>
          <p:cNvSpPr/>
          <p:nvPr/>
        </p:nvSpPr>
        <p:spPr>
          <a:xfrm rot="1939797">
            <a:off x="757792" y="84569"/>
            <a:ext cx="392438" cy="389674"/>
          </a:xfrm>
          <a:prstGeom prst="rightArrow">
            <a:avLst/>
          </a:prstGeom>
          <a:solidFill>
            <a:srgbClr val="FFCCFF"/>
          </a:solidFill>
          <a:ln>
            <a:solidFill>
              <a:srgbClr val="D6009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reccia a destra 22"/>
          <p:cNvSpPr/>
          <p:nvPr/>
        </p:nvSpPr>
        <p:spPr>
          <a:xfrm rot="1939797">
            <a:off x="119829" y="1798212"/>
            <a:ext cx="392438" cy="389674"/>
          </a:xfrm>
          <a:prstGeom prst="rightArrow">
            <a:avLst/>
          </a:prstGeom>
          <a:solidFill>
            <a:srgbClr val="FFCCFF"/>
          </a:solidFill>
          <a:ln>
            <a:solidFill>
              <a:srgbClr val="D6009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reccia a destra 23"/>
          <p:cNvSpPr/>
          <p:nvPr/>
        </p:nvSpPr>
        <p:spPr>
          <a:xfrm rot="1939797">
            <a:off x="457670" y="3503734"/>
            <a:ext cx="392438" cy="389674"/>
          </a:xfrm>
          <a:prstGeom prst="rightArrow">
            <a:avLst/>
          </a:prstGeom>
          <a:solidFill>
            <a:srgbClr val="FFCCFF"/>
          </a:solidFill>
          <a:ln>
            <a:solidFill>
              <a:srgbClr val="D6009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reccia a destra 25"/>
          <p:cNvSpPr/>
          <p:nvPr/>
        </p:nvSpPr>
        <p:spPr>
          <a:xfrm rot="1939797">
            <a:off x="5458995" y="1798213"/>
            <a:ext cx="392438" cy="389674"/>
          </a:xfrm>
          <a:prstGeom prst="rightArrow">
            <a:avLst/>
          </a:prstGeom>
          <a:solidFill>
            <a:srgbClr val="FFCCFF"/>
          </a:solidFill>
          <a:ln>
            <a:solidFill>
              <a:srgbClr val="D6009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866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4384359" y="-5037"/>
            <a:ext cx="41549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0" name="Gruppo 39"/>
          <p:cNvGrpSpPr/>
          <p:nvPr/>
        </p:nvGrpSpPr>
        <p:grpSpPr>
          <a:xfrm>
            <a:off x="5917190" y="191386"/>
            <a:ext cx="5330010" cy="6583468"/>
            <a:chOff x="5917190" y="191386"/>
            <a:chExt cx="5330010" cy="6583468"/>
          </a:xfrm>
        </p:grpSpPr>
        <p:sp>
          <p:nvSpPr>
            <p:cNvPr id="4" name="Rettangolo 3"/>
            <p:cNvSpPr/>
            <p:nvPr/>
          </p:nvSpPr>
          <p:spPr>
            <a:xfrm>
              <a:off x="5917190" y="2891452"/>
              <a:ext cx="4357877"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212121"/>
                  </a:solidFill>
                  <a:effectLst/>
                  <a:uLnTx/>
                  <a:uFillTx/>
                  <a:latin typeface="Calibri" panose="020F0502020204030204" pitchFamily="34" charset="0"/>
                  <a:ea typeface="+mn-ea"/>
                  <a:cs typeface="Calibri" panose="020F0502020204030204" pitchFamily="34" charset="0"/>
                </a:rPr>
                <a:t>STEP 5 trial</a:t>
              </a:r>
              <a:endParaRPr kumimoji="0" lang="it-IT"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Rettangolo 4"/>
            <p:cNvSpPr/>
            <p:nvPr/>
          </p:nvSpPr>
          <p:spPr>
            <a:xfrm>
              <a:off x="5917190" y="6374744"/>
              <a:ext cx="3858258"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srgbClr val="212121"/>
                  </a:solidFill>
                  <a:effectLst/>
                  <a:uLnTx/>
                  <a:uFillTx/>
                  <a:latin typeface="Calibri" panose="020F0502020204030204" pitchFamily="34" charset="0"/>
                  <a:ea typeface="+mn-ea"/>
                  <a:cs typeface="Calibri" panose="020F0502020204030204" pitchFamily="34" charset="0"/>
                </a:rPr>
                <a:t>SURMOUNT-1 trial</a:t>
              </a:r>
              <a:endParaRPr kumimoji="0" lang="it-IT"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 name="Rettangolo 8"/>
            <p:cNvSpPr/>
            <p:nvPr/>
          </p:nvSpPr>
          <p:spPr>
            <a:xfrm>
              <a:off x="10324770" y="2780091"/>
              <a:ext cx="634248" cy="108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rotWithShape="1">
            <a:blip r:embed="rId2"/>
            <a:srcRect l="5445" r="1046"/>
            <a:stretch/>
          </p:blipFill>
          <p:spPr>
            <a:xfrm>
              <a:off x="6000491" y="191386"/>
              <a:ext cx="5246709" cy="2731739"/>
            </a:xfrm>
            <a:prstGeom prst="rect">
              <a:avLst/>
            </a:prstGeom>
            <a:ln>
              <a:solidFill>
                <a:schemeClr val="tx1"/>
              </a:solidFill>
            </a:ln>
          </p:spPr>
        </p:pic>
        <p:pic>
          <p:nvPicPr>
            <p:cNvPr id="21" name="Immagine 20"/>
            <p:cNvPicPr>
              <a:picLocks noChangeAspect="1"/>
            </p:cNvPicPr>
            <p:nvPr/>
          </p:nvPicPr>
          <p:blipFill>
            <a:blip r:embed="rId3"/>
            <a:stretch>
              <a:fillRect/>
            </a:stretch>
          </p:blipFill>
          <p:spPr>
            <a:xfrm>
              <a:off x="6000490" y="3291562"/>
              <a:ext cx="5246709" cy="3092745"/>
            </a:xfrm>
            <a:prstGeom prst="rect">
              <a:avLst/>
            </a:prstGeom>
            <a:solidFill>
              <a:schemeClr val="bg1"/>
            </a:solidFill>
            <a:ln>
              <a:solidFill>
                <a:schemeClr val="tx1"/>
              </a:solidFill>
            </a:ln>
          </p:spPr>
        </p:pic>
      </p:grpSp>
      <p:pic>
        <p:nvPicPr>
          <p:cNvPr id="35" name="Immagine 34"/>
          <p:cNvPicPr>
            <a:picLocks noChangeAspect="1"/>
          </p:cNvPicPr>
          <p:nvPr/>
        </p:nvPicPr>
        <p:blipFill rotWithShape="1">
          <a:blip r:embed="rId4"/>
          <a:srcRect l="28007" t="20009" r="31111" b="4833"/>
          <a:stretch/>
        </p:blipFill>
        <p:spPr>
          <a:xfrm>
            <a:off x="52354" y="1339702"/>
            <a:ext cx="5548830" cy="3010844"/>
          </a:xfrm>
          <a:prstGeom prst="rect">
            <a:avLst/>
          </a:prstGeom>
        </p:spPr>
      </p:pic>
      <p:sp>
        <p:nvSpPr>
          <p:cNvPr id="24" name="CasellaDiTesto 23"/>
          <p:cNvSpPr txBox="1"/>
          <p:nvPr/>
        </p:nvSpPr>
        <p:spPr>
          <a:xfrm>
            <a:off x="482679" y="3639563"/>
            <a:ext cx="1222604" cy="400110"/>
          </a:xfrm>
          <a:prstGeom prst="rect">
            <a:avLst/>
          </a:prstGeom>
          <a:noFill/>
        </p:spPr>
        <p:txBody>
          <a:bodyPr wrap="square" rtlCol="0">
            <a:spAutoFit/>
          </a:bodyPr>
          <a:lstStyle/>
          <a:p>
            <a:pPr algn="ctr"/>
            <a:r>
              <a:rPr lang="it-IT" sz="2000" b="1" dirty="0" smtClean="0"/>
              <a:t>-16/18%</a:t>
            </a:r>
            <a:endParaRPr lang="it-IT" sz="2000" b="1" dirty="0"/>
          </a:p>
        </p:txBody>
      </p:sp>
      <p:sp>
        <p:nvSpPr>
          <p:cNvPr id="25" name="CasellaDiTesto 24"/>
          <p:cNvSpPr txBox="1"/>
          <p:nvPr/>
        </p:nvSpPr>
        <p:spPr>
          <a:xfrm>
            <a:off x="1595686" y="2888900"/>
            <a:ext cx="1222604" cy="400110"/>
          </a:xfrm>
          <a:prstGeom prst="rect">
            <a:avLst/>
          </a:prstGeom>
          <a:noFill/>
        </p:spPr>
        <p:txBody>
          <a:bodyPr wrap="square" rtlCol="0">
            <a:spAutoFit/>
          </a:bodyPr>
          <a:lstStyle/>
          <a:p>
            <a:pPr algn="ctr"/>
            <a:r>
              <a:rPr lang="it-IT" sz="2000" b="1" dirty="0" smtClean="0"/>
              <a:t>- 21/23%</a:t>
            </a:r>
            <a:endParaRPr lang="it-IT" sz="2000" b="1" dirty="0"/>
          </a:p>
        </p:txBody>
      </p:sp>
      <p:sp>
        <p:nvSpPr>
          <p:cNvPr id="36" name="CasellaDiTesto 35"/>
          <p:cNvSpPr txBox="1"/>
          <p:nvPr/>
        </p:nvSpPr>
        <p:spPr>
          <a:xfrm>
            <a:off x="2728592" y="2545498"/>
            <a:ext cx="1297463" cy="400110"/>
          </a:xfrm>
          <a:prstGeom prst="rect">
            <a:avLst/>
          </a:prstGeom>
          <a:noFill/>
        </p:spPr>
        <p:txBody>
          <a:bodyPr wrap="square" rtlCol="0">
            <a:spAutoFit/>
          </a:bodyPr>
          <a:lstStyle/>
          <a:p>
            <a:pPr algn="ctr"/>
            <a:r>
              <a:rPr lang="it-IT" sz="2000" b="1" dirty="0" smtClean="0"/>
              <a:t>- 22/23%*</a:t>
            </a:r>
            <a:endParaRPr lang="it-IT" sz="2000" b="1" dirty="0"/>
          </a:p>
        </p:txBody>
      </p:sp>
      <p:sp>
        <p:nvSpPr>
          <p:cNvPr id="46" name="CasellaDiTesto 45"/>
          <p:cNvSpPr txBox="1"/>
          <p:nvPr/>
        </p:nvSpPr>
        <p:spPr>
          <a:xfrm>
            <a:off x="3781758" y="2344234"/>
            <a:ext cx="1541467" cy="400110"/>
          </a:xfrm>
          <a:prstGeom prst="rect">
            <a:avLst/>
          </a:prstGeom>
          <a:noFill/>
        </p:spPr>
        <p:txBody>
          <a:bodyPr wrap="square" rtlCol="0">
            <a:spAutoFit/>
          </a:bodyPr>
          <a:lstStyle/>
          <a:p>
            <a:pPr algn="ctr"/>
            <a:r>
              <a:rPr lang="it-IT" sz="2000" b="1" dirty="0" smtClean="0">
                <a:solidFill>
                  <a:srgbClr val="C00000"/>
                </a:solidFill>
              </a:rPr>
              <a:t>- 21/24%</a:t>
            </a:r>
            <a:endParaRPr lang="it-IT" sz="2000" b="1" dirty="0">
              <a:solidFill>
                <a:srgbClr val="C00000"/>
              </a:solidFill>
            </a:endParaRPr>
          </a:p>
        </p:txBody>
      </p:sp>
      <p:grpSp>
        <p:nvGrpSpPr>
          <p:cNvPr id="47" name="Gruppo 46"/>
          <p:cNvGrpSpPr/>
          <p:nvPr/>
        </p:nvGrpSpPr>
        <p:grpSpPr>
          <a:xfrm>
            <a:off x="5737226" y="247236"/>
            <a:ext cx="6310934" cy="6378271"/>
            <a:chOff x="5841378" y="318781"/>
            <a:chExt cx="6310934" cy="6378271"/>
          </a:xfrm>
        </p:grpSpPr>
        <p:grpSp>
          <p:nvGrpSpPr>
            <p:cNvPr id="48" name="Gruppo 47"/>
            <p:cNvGrpSpPr/>
            <p:nvPr/>
          </p:nvGrpSpPr>
          <p:grpSpPr>
            <a:xfrm>
              <a:off x="5841378" y="318781"/>
              <a:ext cx="6310934" cy="3100111"/>
              <a:chOff x="141906" y="916861"/>
              <a:chExt cx="6310934" cy="3100111"/>
            </a:xfrm>
          </p:grpSpPr>
          <p:pic>
            <p:nvPicPr>
              <p:cNvPr id="53" name="Immagine 52"/>
              <p:cNvPicPr>
                <a:picLocks noChangeAspect="1"/>
              </p:cNvPicPr>
              <p:nvPr/>
            </p:nvPicPr>
            <p:blipFill>
              <a:blip r:embed="rId5"/>
              <a:stretch>
                <a:fillRect/>
              </a:stretch>
            </p:blipFill>
            <p:spPr>
              <a:xfrm>
                <a:off x="207215" y="930570"/>
                <a:ext cx="3563884" cy="2705597"/>
              </a:xfrm>
              <a:prstGeom prst="rect">
                <a:avLst/>
              </a:prstGeom>
              <a:ln>
                <a:noFill/>
              </a:ln>
            </p:spPr>
          </p:pic>
          <p:sp>
            <p:nvSpPr>
              <p:cNvPr id="54" name="CasellaDiTesto 53"/>
              <p:cNvSpPr txBox="1"/>
              <p:nvPr/>
            </p:nvSpPr>
            <p:spPr>
              <a:xfrm>
                <a:off x="3795701" y="916861"/>
                <a:ext cx="2657139" cy="1754326"/>
              </a:xfrm>
              <a:prstGeom prst="rect">
                <a:avLst/>
              </a:prstGeom>
              <a:noFill/>
            </p:spPr>
            <p:txBody>
              <a:bodyPr wrap="square" rtlCol="0">
                <a:spAutoFit/>
              </a:bodyPr>
              <a:lstStyle/>
              <a:p>
                <a:r>
                  <a:rPr lang="it-IT" dirty="0" smtClean="0"/>
                  <a:t>*Company </a:t>
                </a:r>
                <a:r>
                  <a:rPr lang="it-IT" dirty="0" err="1" smtClean="0"/>
                  <a:t>announcement</a:t>
                </a:r>
                <a:r>
                  <a:rPr lang="it-IT" dirty="0" smtClean="0"/>
                  <a:t> </a:t>
                </a:r>
                <a:r>
                  <a:rPr lang="it-IT" dirty="0" err="1" smtClean="0"/>
                  <a:t>about</a:t>
                </a:r>
                <a:r>
                  <a:rPr lang="it-IT" dirty="0" smtClean="0"/>
                  <a:t> REDEFINE 1 trial in </a:t>
                </a:r>
                <a:r>
                  <a:rPr lang="it-IT" dirty="0" err="1" smtClean="0"/>
                  <a:t>Dec</a:t>
                </a:r>
                <a:r>
                  <a:rPr lang="it-IT" dirty="0" smtClean="0"/>
                  <a:t> 2024: </a:t>
                </a:r>
                <a:r>
                  <a:rPr lang="it-IT" dirty="0" err="1" smtClean="0"/>
                  <a:t>CagriSema</a:t>
                </a:r>
                <a:r>
                  <a:rPr lang="it-IT" dirty="0" smtClean="0"/>
                  <a:t> 2.4/2.4 mg/w vs </a:t>
                </a:r>
              </a:p>
              <a:p>
                <a:r>
                  <a:rPr lang="it-IT" dirty="0" err="1" smtClean="0"/>
                  <a:t>cagri</a:t>
                </a:r>
                <a:r>
                  <a:rPr lang="it-IT" dirty="0" smtClean="0"/>
                  <a:t> 2.4/sema 2.4/placebo</a:t>
                </a:r>
                <a:endParaRPr lang="it-IT" dirty="0"/>
              </a:p>
            </p:txBody>
          </p:sp>
          <p:sp>
            <p:nvSpPr>
              <p:cNvPr id="55" name="CasellaDiTesto 54"/>
              <p:cNvSpPr txBox="1"/>
              <p:nvPr/>
            </p:nvSpPr>
            <p:spPr>
              <a:xfrm>
                <a:off x="141906" y="3647640"/>
                <a:ext cx="3720370" cy="369332"/>
              </a:xfrm>
              <a:prstGeom prst="rect">
                <a:avLst/>
              </a:prstGeom>
              <a:noFill/>
            </p:spPr>
            <p:txBody>
              <a:bodyPr wrap="square" rtlCol="0">
                <a:spAutoFit/>
              </a:bodyPr>
              <a:lstStyle/>
              <a:p>
                <a:r>
                  <a:rPr lang="it-IT" b="1" dirty="0" err="1" smtClean="0"/>
                  <a:t>CagriSema</a:t>
                </a:r>
                <a:r>
                  <a:rPr lang="it-IT" b="1" dirty="0" smtClean="0"/>
                  <a:t> </a:t>
                </a:r>
                <a:r>
                  <a:rPr lang="it-IT" b="1" dirty="0" err="1"/>
                  <a:t>p</a:t>
                </a:r>
                <a:r>
                  <a:rPr lang="it-IT" b="1" dirty="0" err="1" smtClean="0"/>
                  <a:t>hase</a:t>
                </a:r>
                <a:r>
                  <a:rPr lang="it-IT" b="1" dirty="0" smtClean="0"/>
                  <a:t> 1b trial</a:t>
                </a:r>
                <a:endParaRPr lang="it-IT" b="1" dirty="0"/>
              </a:p>
            </p:txBody>
          </p:sp>
          <p:sp>
            <p:nvSpPr>
              <p:cNvPr id="56" name="Rettangolo 55"/>
              <p:cNvSpPr/>
              <p:nvPr/>
            </p:nvSpPr>
            <p:spPr>
              <a:xfrm>
                <a:off x="159659" y="3418892"/>
                <a:ext cx="2033125" cy="253916"/>
              </a:xfrm>
              <a:prstGeom prst="rect">
                <a:avLst/>
              </a:prstGeom>
            </p:spPr>
            <p:txBody>
              <a:bodyPr wrap="square">
                <a:spAutoFit/>
              </a:bodyPr>
              <a:lstStyle/>
              <a:p>
                <a:r>
                  <a:rPr lang="it-IT" sz="1050" dirty="0" err="1">
                    <a:latin typeface="Calibri" panose="020F0502020204030204" pitchFamily="34" charset="0"/>
                    <a:cs typeface="Calibri" panose="020F0502020204030204" pitchFamily="34" charset="0"/>
                  </a:rPr>
                  <a:t>Enebo</a:t>
                </a:r>
                <a:r>
                  <a:rPr lang="it-IT" sz="1050" dirty="0">
                    <a:latin typeface="Calibri" panose="020F0502020204030204" pitchFamily="34" charset="0"/>
                    <a:cs typeface="Calibri" panose="020F0502020204030204" pitchFamily="34" charset="0"/>
                  </a:rPr>
                  <a:t> </a:t>
                </a:r>
                <a:r>
                  <a:rPr lang="it-IT" sz="1050" dirty="0" smtClean="0">
                    <a:latin typeface="Calibri" panose="020F0502020204030204" pitchFamily="34" charset="0"/>
                    <a:cs typeface="Calibri" panose="020F0502020204030204" pitchFamily="34" charset="0"/>
                  </a:rPr>
                  <a:t>LB et al. Lancet 2021</a:t>
                </a:r>
                <a:endParaRPr lang="it-IT" sz="1050" dirty="0">
                  <a:latin typeface="Calibri" panose="020F0502020204030204" pitchFamily="34" charset="0"/>
                  <a:cs typeface="Calibri" panose="020F0502020204030204" pitchFamily="34" charset="0"/>
                </a:endParaRPr>
              </a:p>
            </p:txBody>
          </p:sp>
        </p:grpSp>
        <p:grpSp>
          <p:nvGrpSpPr>
            <p:cNvPr id="49" name="Gruppo 48"/>
            <p:cNvGrpSpPr/>
            <p:nvPr/>
          </p:nvGrpSpPr>
          <p:grpSpPr>
            <a:xfrm>
              <a:off x="5848167" y="3782839"/>
              <a:ext cx="6176788" cy="2554474"/>
              <a:chOff x="4796030" y="2787429"/>
              <a:chExt cx="6939796" cy="3084417"/>
            </a:xfrm>
          </p:grpSpPr>
          <p:pic>
            <p:nvPicPr>
              <p:cNvPr id="5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 b="50740"/>
              <a:stretch/>
            </p:blipFill>
            <p:spPr bwMode="auto">
              <a:xfrm>
                <a:off x="4858176" y="2787429"/>
                <a:ext cx="6877650" cy="30844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 name="CasellaDiTesto 51"/>
              <p:cNvSpPr txBox="1"/>
              <p:nvPr/>
            </p:nvSpPr>
            <p:spPr>
              <a:xfrm>
                <a:off x="4796030" y="5613942"/>
                <a:ext cx="2181828" cy="253916"/>
              </a:xfrm>
              <a:prstGeom prst="rect">
                <a:avLst/>
              </a:prstGeom>
              <a:noFill/>
            </p:spPr>
            <p:txBody>
              <a:bodyPr wrap="square" rtlCol="0">
                <a:spAutoFit/>
              </a:bodyPr>
              <a:lstStyle/>
              <a:p>
                <a:r>
                  <a:rPr lang="it-IT" sz="1050" u="none" dirty="0" err="1">
                    <a:latin typeface="Calibri" panose="020F0502020204030204" pitchFamily="34" charset="0"/>
                    <a:cs typeface="Calibri" panose="020F0502020204030204" pitchFamily="34" charset="0"/>
                  </a:rPr>
                  <a:t>Jastreboff</a:t>
                </a:r>
                <a:r>
                  <a:rPr lang="it-IT" sz="1050" u="none" dirty="0">
                    <a:latin typeface="Calibri" panose="020F0502020204030204" pitchFamily="34" charset="0"/>
                    <a:cs typeface="Calibri" panose="020F0502020204030204" pitchFamily="34" charset="0"/>
                  </a:rPr>
                  <a:t> AM et al. NEJM 2023</a:t>
                </a:r>
              </a:p>
            </p:txBody>
          </p:sp>
        </p:grpSp>
        <p:sp>
          <p:nvSpPr>
            <p:cNvPr id="50" name="CasellaDiTesto 49"/>
            <p:cNvSpPr txBox="1"/>
            <p:nvPr/>
          </p:nvSpPr>
          <p:spPr>
            <a:xfrm>
              <a:off x="5841378" y="6327720"/>
              <a:ext cx="1941943" cy="369332"/>
            </a:xfrm>
            <a:prstGeom prst="rect">
              <a:avLst/>
            </a:prstGeom>
            <a:noFill/>
          </p:spPr>
          <p:txBody>
            <a:bodyPr wrap="square" rtlCol="0">
              <a:spAutoFit/>
            </a:bodyPr>
            <a:lstStyle/>
            <a:p>
              <a:r>
                <a:rPr lang="it-IT" b="1" dirty="0" smtClean="0">
                  <a:solidFill>
                    <a:srgbClr val="C00000"/>
                  </a:solidFill>
                  <a:latin typeface="Calibri" panose="020F0502020204030204" pitchFamily="34" charset="0"/>
                  <a:cs typeface="Calibri" panose="020F0502020204030204" pitchFamily="34" charset="0"/>
                </a:rPr>
                <a:t>RETA </a:t>
              </a:r>
              <a:r>
                <a:rPr lang="it-IT" b="1" dirty="0" err="1" smtClean="0">
                  <a:solidFill>
                    <a:srgbClr val="C00000"/>
                  </a:solidFill>
                  <a:latin typeface="Calibri" panose="020F0502020204030204" pitchFamily="34" charset="0"/>
                  <a:cs typeface="Calibri" panose="020F0502020204030204" pitchFamily="34" charset="0"/>
                </a:rPr>
                <a:t>phase</a:t>
              </a:r>
              <a:r>
                <a:rPr lang="it-IT" b="1" dirty="0" smtClean="0">
                  <a:solidFill>
                    <a:srgbClr val="C00000"/>
                  </a:solidFill>
                  <a:latin typeface="Calibri" panose="020F0502020204030204" pitchFamily="34" charset="0"/>
                  <a:cs typeface="Calibri" panose="020F0502020204030204" pitchFamily="34" charset="0"/>
                </a:rPr>
                <a:t> 2 trial </a:t>
              </a:r>
              <a:endParaRPr lang="it-IT" b="1" u="none" dirty="0">
                <a:solidFill>
                  <a:srgbClr val="C00000"/>
                </a:solidFill>
                <a:latin typeface="Calibri" panose="020F0502020204030204" pitchFamily="34" charset="0"/>
                <a:cs typeface="Calibri" panose="020F0502020204030204" pitchFamily="34" charset="0"/>
              </a:endParaRPr>
            </a:p>
          </p:txBody>
        </p:sp>
      </p:grpSp>
      <p:sp>
        <p:nvSpPr>
          <p:cNvPr id="57" name="CasellaDiTesto 56"/>
          <p:cNvSpPr txBox="1"/>
          <p:nvPr/>
        </p:nvSpPr>
        <p:spPr>
          <a:xfrm>
            <a:off x="115348" y="4376269"/>
            <a:ext cx="3101413" cy="923330"/>
          </a:xfrm>
          <a:prstGeom prst="rect">
            <a:avLst/>
          </a:prstGeom>
          <a:noFill/>
        </p:spPr>
        <p:txBody>
          <a:bodyPr wrap="square" rtlCol="0">
            <a:spAutoFit/>
          </a:bodyPr>
          <a:lstStyle/>
          <a:p>
            <a:pPr algn="ctr"/>
            <a:r>
              <a:rPr lang="it-IT" b="1" dirty="0" smtClean="0"/>
              <a:t>~ 75% of </a:t>
            </a:r>
            <a:r>
              <a:rPr lang="it-IT" b="1" dirty="0" err="1" smtClean="0"/>
              <a:t>sbj</a:t>
            </a:r>
            <a:r>
              <a:rPr lang="it-IT" b="1" dirty="0" smtClean="0"/>
              <a:t> </a:t>
            </a:r>
            <a:r>
              <a:rPr lang="it-IT" b="1" dirty="0" err="1" smtClean="0"/>
              <a:t>lost</a:t>
            </a:r>
            <a:r>
              <a:rPr lang="it-IT" b="1" dirty="0" smtClean="0"/>
              <a:t> ≥ 10% of </a:t>
            </a:r>
            <a:r>
              <a:rPr lang="it-IT" b="1" dirty="0" err="1" smtClean="0"/>
              <a:t>bw</a:t>
            </a:r>
            <a:endParaRPr lang="it-IT" b="1" dirty="0" smtClean="0"/>
          </a:p>
          <a:p>
            <a:pPr algn="ctr"/>
            <a:r>
              <a:rPr lang="it-IT" b="1" dirty="0" smtClean="0"/>
              <a:t>&gt;50% of </a:t>
            </a:r>
            <a:r>
              <a:rPr lang="it-IT" b="1" dirty="0" err="1" smtClean="0"/>
              <a:t>sbj</a:t>
            </a:r>
            <a:r>
              <a:rPr lang="it-IT" b="1" dirty="0" smtClean="0"/>
              <a:t>  </a:t>
            </a:r>
            <a:r>
              <a:rPr lang="it-IT" b="1" dirty="0" err="1" smtClean="0"/>
              <a:t>lost</a:t>
            </a:r>
            <a:r>
              <a:rPr lang="it-IT" b="1" dirty="0" smtClean="0"/>
              <a:t> </a:t>
            </a:r>
            <a:r>
              <a:rPr lang="it-IT" b="1" dirty="0"/>
              <a:t>≥ </a:t>
            </a:r>
            <a:r>
              <a:rPr lang="it-IT" b="1" dirty="0" smtClean="0"/>
              <a:t>15% of </a:t>
            </a:r>
            <a:r>
              <a:rPr lang="it-IT" b="1" dirty="0" err="1" smtClean="0"/>
              <a:t>bw</a:t>
            </a:r>
            <a:endParaRPr lang="it-IT" b="1" dirty="0" smtClean="0"/>
          </a:p>
          <a:p>
            <a:pPr algn="ctr"/>
            <a:r>
              <a:rPr lang="it-IT" b="1" dirty="0" smtClean="0"/>
              <a:t>&gt;30% of </a:t>
            </a:r>
            <a:r>
              <a:rPr lang="it-IT" b="1" dirty="0" err="1" smtClean="0"/>
              <a:t>sbj</a:t>
            </a:r>
            <a:r>
              <a:rPr lang="it-IT" b="1" dirty="0" smtClean="0"/>
              <a:t> </a:t>
            </a:r>
            <a:r>
              <a:rPr lang="it-IT" b="1" dirty="0" err="1" smtClean="0"/>
              <a:t>lost</a:t>
            </a:r>
            <a:r>
              <a:rPr lang="it-IT" b="1" dirty="0" smtClean="0"/>
              <a:t> </a:t>
            </a:r>
            <a:r>
              <a:rPr lang="it-IT" b="1" dirty="0"/>
              <a:t>≥ </a:t>
            </a:r>
            <a:r>
              <a:rPr lang="it-IT" b="1" dirty="0" smtClean="0"/>
              <a:t> 20% of </a:t>
            </a:r>
            <a:r>
              <a:rPr lang="it-IT" b="1" dirty="0" err="1" smtClean="0"/>
              <a:t>bw</a:t>
            </a:r>
            <a:endParaRPr lang="it-IT" b="1" dirty="0"/>
          </a:p>
        </p:txBody>
      </p:sp>
      <p:grpSp>
        <p:nvGrpSpPr>
          <p:cNvPr id="60" name="Gruppo 59"/>
          <p:cNvGrpSpPr/>
          <p:nvPr/>
        </p:nvGrpSpPr>
        <p:grpSpPr>
          <a:xfrm>
            <a:off x="2466443" y="1857023"/>
            <a:ext cx="2831057" cy="553413"/>
            <a:chOff x="2466443" y="1857023"/>
            <a:chExt cx="2831057" cy="553413"/>
          </a:xfrm>
        </p:grpSpPr>
        <p:sp>
          <p:nvSpPr>
            <p:cNvPr id="58" name="Ovale 57"/>
            <p:cNvSpPr/>
            <p:nvPr/>
          </p:nvSpPr>
          <p:spPr>
            <a:xfrm rot="20977161">
              <a:off x="2466443" y="1857023"/>
              <a:ext cx="2730879" cy="553413"/>
            </a:xfrm>
            <a:prstGeom prst="ellipse">
              <a:avLst/>
            </a:prstGeom>
            <a:solidFill>
              <a:srgbClr val="C6F794"/>
            </a:solidFill>
            <a:ln>
              <a:solidFill>
                <a:srgbClr val="C6F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Ovale 58"/>
            <p:cNvSpPr/>
            <p:nvPr/>
          </p:nvSpPr>
          <p:spPr>
            <a:xfrm>
              <a:off x="4764341" y="1956393"/>
              <a:ext cx="533159" cy="295439"/>
            </a:xfrm>
            <a:prstGeom prst="ellipse">
              <a:avLst/>
            </a:prstGeom>
            <a:solidFill>
              <a:srgbClr val="C6F794"/>
            </a:solidFill>
            <a:ln>
              <a:solidFill>
                <a:srgbClr val="C6F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47010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xit" presetSubtype="0" fill="hold" grpId="0" nodeType="withEffect">
                                  <p:stCondLst>
                                    <p:cond delay="0"/>
                                  </p:stCondLst>
                                  <p:childTnLst>
                                    <p:animEffect transition="out" filter="fade">
                                      <p:cBhvr>
                                        <p:cTn id="18" dur="500"/>
                                        <p:tgtEl>
                                          <p:spTgt spid="57"/>
                                        </p:tgtEl>
                                      </p:cBhvr>
                                    </p:animEffect>
                                    <p:set>
                                      <p:cBhvr>
                                        <p:cTn id="19" dur="1" fill="hold">
                                          <p:stCondLst>
                                            <p:cond delay="499"/>
                                          </p:stCondLst>
                                        </p:cTn>
                                        <p:tgtEl>
                                          <p:spTgt spid="5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60"/>
                                        </p:tgtEl>
                                      </p:cBhvr>
                                    </p:animEffect>
                                    <p:set>
                                      <p:cBhvr>
                                        <p:cTn id="22"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6" grpId="0"/>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tangolo 35"/>
          <p:cNvSpPr/>
          <p:nvPr/>
        </p:nvSpPr>
        <p:spPr>
          <a:xfrm>
            <a:off x="4489659" y="0"/>
            <a:ext cx="41549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5" name="Immagine 34"/>
          <p:cNvPicPr>
            <a:picLocks noChangeAspect="1"/>
          </p:cNvPicPr>
          <p:nvPr/>
        </p:nvPicPr>
        <p:blipFill>
          <a:blip r:embed="rId2"/>
          <a:stretch>
            <a:fillRect/>
          </a:stretch>
        </p:blipFill>
        <p:spPr>
          <a:xfrm>
            <a:off x="343405" y="306814"/>
            <a:ext cx="5473195" cy="2817294"/>
          </a:xfrm>
          <a:prstGeom prst="rect">
            <a:avLst/>
          </a:prstGeom>
          <a:ln>
            <a:solidFill>
              <a:schemeClr val="tx1"/>
            </a:solidFill>
          </a:ln>
        </p:spPr>
      </p:pic>
      <p:pic>
        <p:nvPicPr>
          <p:cNvPr id="37" name="Immagine 36"/>
          <p:cNvPicPr>
            <a:picLocks noChangeAspect="1"/>
          </p:cNvPicPr>
          <p:nvPr/>
        </p:nvPicPr>
        <p:blipFill rotWithShape="1">
          <a:blip r:embed="rId3"/>
          <a:srcRect l="2530" t="6948" r="10909" b="3617"/>
          <a:stretch/>
        </p:blipFill>
        <p:spPr>
          <a:xfrm>
            <a:off x="6344552" y="279307"/>
            <a:ext cx="4894948" cy="2844801"/>
          </a:xfrm>
          <a:prstGeom prst="rect">
            <a:avLst/>
          </a:prstGeom>
          <a:ln>
            <a:solidFill>
              <a:schemeClr val="tx1"/>
            </a:solidFill>
          </a:ln>
        </p:spPr>
      </p:pic>
      <p:pic>
        <p:nvPicPr>
          <p:cNvPr id="38" name="Immagine 37"/>
          <p:cNvPicPr>
            <a:picLocks noChangeAspect="1"/>
          </p:cNvPicPr>
          <p:nvPr/>
        </p:nvPicPr>
        <p:blipFill>
          <a:blip r:embed="rId4"/>
          <a:stretch>
            <a:fillRect/>
          </a:stretch>
        </p:blipFill>
        <p:spPr>
          <a:xfrm>
            <a:off x="339625" y="3430922"/>
            <a:ext cx="5476975" cy="3080799"/>
          </a:xfrm>
          <a:prstGeom prst="rect">
            <a:avLst/>
          </a:prstGeom>
          <a:ln>
            <a:solidFill>
              <a:schemeClr val="tx1"/>
            </a:solidFill>
          </a:ln>
        </p:spPr>
      </p:pic>
      <p:pic>
        <p:nvPicPr>
          <p:cNvPr id="39" name="Immagine 38"/>
          <p:cNvPicPr>
            <a:picLocks noChangeAspect="1"/>
          </p:cNvPicPr>
          <p:nvPr/>
        </p:nvPicPr>
        <p:blipFill rotWithShape="1">
          <a:blip r:embed="rId5"/>
          <a:srcRect l="5671" t="3791" r="1701" b="7720"/>
          <a:stretch/>
        </p:blipFill>
        <p:spPr>
          <a:xfrm>
            <a:off x="5949423" y="3403415"/>
            <a:ext cx="6204477" cy="3334064"/>
          </a:xfrm>
          <a:prstGeom prst="rect">
            <a:avLst/>
          </a:prstGeom>
        </p:spPr>
      </p:pic>
      <p:sp>
        <p:nvSpPr>
          <p:cNvPr id="40" name="Ovale 39"/>
          <p:cNvSpPr/>
          <p:nvPr/>
        </p:nvSpPr>
        <p:spPr>
          <a:xfrm>
            <a:off x="2870421" y="4230094"/>
            <a:ext cx="294198" cy="31805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p:cNvSpPr/>
          <p:nvPr/>
        </p:nvSpPr>
        <p:spPr>
          <a:xfrm>
            <a:off x="3576880" y="4230093"/>
            <a:ext cx="294198" cy="3180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p:cNvSpPr/>
          <p:nvPr/>
        </p:nvSpPr>
        <p:spPr>
          <a:xfrm>
            <a:off x="4157135" y="4226514"/>
            <a:ext cx="629549" cy="3216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Ovale 42"/>
          <p:cNvSpPr/>
          <p:nvPr/>
        </p:nvSpPr>
        <p:spPr>
          <a:xfrm>
            <a:off x="4873135" y="4226514"/>
            <a:ext cx="629549" cy="3216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66592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042611" y="0"/>
            <a:ext cx="423511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a:blip r:embed="rId3"/>
          <a:stretch>
            <a:fillRect/>
          </a:stretch>
        </p:blipFill>
        <p:spPr>
          <a:xfrm>
            <a:off x="145971" y="290566"/>
            <a:ext cx="11536023" cy="6276868"/>
          </a:xfrm>
          <a:prstGeom prst="rect">
            <a:avLst/>
          </a:prstGeom>
        </p:spPr>
      </p:pic>
    </p:spTree>
    <p:extLst>
      <p:ext uri="{BB962C8B-B14F-4D97-AF65-F5344CB8AC3E}">
        <p14:creationId xmlns:p14="http://schemas.microsoft.com/office/powerpoint/2010/main" val="867880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ttangolo 3"/>
          <p:cNvSpPr/>
          <p:nvPr/>
        </p:nvSpPr>
        <p:spPr>
          <a:xfrm>
            <a:off x="4523874" y="0"/>
            <a:ext cx="340092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p:cNvPicPr>
            <a:picLocks noChangeAspect="1"/>
          </p:cNvPicPr>
          <p:nvPr/>
        </p:nvPicPr>
        <p:blipFill>
          <a:blip r:embed="rId3"/>
          <a:stretch>
            <a:fillRect/>
          </a:stretch>
        </p:blipFill>
        <p:spPr>
          <a:xfrm>
            <a:off x="176581" y="478280"/>
            <a:ext cx="12095512" cy="5901439"/>
          </a:xfrm>
          <a:prstGeom prst="rect">
            <a:avLst/>
          </a:prstGeom>
        </p:spPr>
      </p:pic>
    </p:spTree>
    <p:extLst>
      <p:ext uri="{BB962C8B-B14F-4D97-AF65-F5344CB8AC3E}">
        <p14:creationId xmlns:p14="http://schemas.microsoft.com/office/powerpoint/2010/main" val="1893167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523874" y="0"/>
            <a:ext cx="340092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a:blip r:embed="rId2"/>
          <a:stretch>
            <a:fillRect/>
          </a:stretch>
        </p:blipFill>
        <p:spPr>
          <a:xfrm>
            <a:off x="6439504" y="1193912"/>
            <a:ext cx="3344385" cy="1661870"/>
          </a:xfrm>
          <a:prstGeom prst="rect">
            <a:avLst/>
          </a:prstGeom>
        </p:spPr>
      </p:pic>
      <p:pic>
        <p:nvPicPr>
          <p:cNvPr id="5" name="Immagine 4"/>
          <p:cNvPicPr>
            <a:picLocks noChangeAspect="1"/>
          </p:cNvPicPr>
          <p:nvPr/>
        </p:nvPicPr>
        <p:blipFill>
          <a:blip r:embed="rId3"/>
          <a:stretch>
            <a:fillRect/>
          </a:stretch>
        </p:blipFill>
        <p:spPr>
          <a:xfrm>
            <a:off x="6439504" y="2978319"/>
            <a:ext cx="5392278" cy="3289093"/>
          </a:xfrm>
          <a:prstGeom prst="rect">
            <a:avLst/>
          </a:prstGeom>
        </p:spPr>
      </p:pic>
      <p:sp>
        <p:nvSpPr>
          <p:cNvPr id="6" name="Ovale 5"/>
          <p:cNvSpPr/>
          <p:nvPr/>
        </p:nvSpPr>
        <p:spPr>
          <a:xfrm rot="629186">
            <a:off x="9836168" y="1266320"/>
            <a:ext cx="2258945" cy="127198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smtClean="0"/>
              <a:t>Tirze</a:t>
            </a:r>
            <a:r>
              <a:rPr lang="it-IT" b="1" dirty="0" smtClean="0"/>
              <a:t> in </a:t>
            </a:r>
            <a:r>
              <a:rPr lang="it-IT" b="1" dirty="0" err="1" smtClean="0"/>
              <a:t>HFpEF</a:t>
            </a:r>
            <a:r>
              <a:rPr lang="it-IT" b="1" dirty="0" smtClean="0"/>
              <a:t>: the SUMMIT TRIAL</a:t>
            </a:r>
            <a:endParaRPr lang="it-IT" b="1" dirty="0"/>
          </a:p>
        </p:txBody>
      </p:sp>
      <p:pic>
        <p:nvPicPr>
          <p:cNvPr id="7" name="Immagine 6"/>
          <p:cNvPicPr>
            <a:picLocks noChangeAspect="1"/>
          </p:cNvPicPr>
          <p:nvPr/>
        </p:nvPicPr>
        <p:blipFill rotWithShape="1">
          <a:blip r:embed="rId4"/>
          <a:srcRect l="2705" r="30027"/>
          <a:stretch/>
        </p:blipFill>
        <p:spPr>
          <a:xfrm>
            <a:off x="1282881" y="1704803"/>
            <a:ext cx="4651864" cy="2386060"/>
          </a:xfrm>
          <a:prstGeom prst="rect">
            <a:avLst/>
          </a:prstGeom>
          <a:ln>
            <a:solidFill>
              <a:srgbClr val="C00000"/>
            </a:solidFill>
          </a:ln>
        </p:spPr>
      </p:pic>
      <p:pic>
        <p:nvPicPr>
          <p:cNvPr id="8" name="Immagine 7"/>
          <p:cNvPicPr>
            <a:picLocks noChangeAspect="1"/>
          </p:cNvPicPr>
          <p:nvPr/>
        </p:nvPicPr>
        <p:blipFill rotWithShape="1">
          <a:blip r:embed="rId5"/>
          <a:srcRect l="2400" r="30480"/>
          <a:stretch/>
        </p:blipFill>
        <p:spPr>
          <a:xfrm>
            <a:off x="1282881" y="4238458"/>
            <a:ext cx="4658921" cy="2390384"/>
          </a:xfrm>
          <a:prstGeom prst="rect">
            <a:avLst/>
          </a:prstGeom>
          <a:ln>
            <a:solidFill>
              <a:srgbClr val="C00000"/>
            </a:solidFill>
          </a:ln>
        </p:spPr>
      </p:pic>
      <p:sp>
        <p:nvSpPr>
          <p:cNvPr id="9" name="Ovale 8"/>
          <p:cNvSpPr/>
          <p:nvPr/>
        </p:nvSpPr>
        <p:spPr>
          <a:xfrm rot="20360274">
            <a:off x="168678" y="289652"/>
            <a:ext cx="2228406" cy="1271980"/>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Sema in </a:t>
            </a:r>
            <a:r>
              <a:rPr lang="it-IT" b="1" dirty="0" err="1" smtClean="0"/>
              <a:t>HFpEF</a:t>
            </a:r>
            <a:r>
              <a:rPr lang="it-IT" b="1" dirty="0" smtClean="0"/>
              <a:t>: the STEP </a:t>
            </a:r>
            <a:r>
              <a:rPr lang="it-IT" b="1" dirty="0" err="1" smtClean="0"/>
              <a:t>HFpEF</a:t>
            </a:r>
            <a:r>
              <a:rPr lang="it-IT" b="1" dirty="0" smtClean="0"/>
              <a:t> TRIAL</a:t>
            </a:r>
            <a:endParaRPr lang="it-IT" b="1" dirty="0"/>
          </a:p>
        </p:txBody>
      </p:sp>
      <p:pic>
        <p:nvPicPr>
          <p:cNvPr id="13" name="Immagine 12"/>
          <p:cNvPicPr>
            <a:picLocks noChangeAspect="1"/>
          </p:cNvPicPr>
          <p:nvPr/>
        </p:nvPicPr>
        <p:blipFill>
          <a:blip r:embed="rId6"/>
          <a:stretch>
            <a:fillRect/>
          </a:stretch>
        </p:blipFill>
        <p:spPr>
          <a:xfrm>
            <a:off x="2532522" y="87205"/>
            <a:ext cx="3380203" cy="1530393"/>
          </a:xfrm>
          <a:prstGeom prst="rect">
            <a:avLst/>
          </a:prstGeom>
        </p:spPr>
      </p:pic>
    </p:spTree>
    <p:extLst>
      <p:ext uri="{BB962C8B-B14F-4D97-AF65-F5344CB8AC3E}">
        <p14:creationId xmlns:p14="http://schemas.microsoft.com/office/powerpoint/2010/main" val="353525067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4E879E6-8FFE-4154-8F2A-F7518B89B376}">
  <ds:schemaRef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7625</TotalTime>
  <Words>1296</Words>
  <Application>Microsoft Office PowerPoint</Application>
  <PresentationFormat>Widescreen</PresentationFormat>
  <Paragraphs>150</Paragraphs>
  <Slides>22</Slides>
  <Notes>5</Notes>
  <HiddenSlides>1</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22</vt:i4>
      </vt:variant>
    </vt:vector>
  </HeadingPairs>
  <TitlesOfParts>
    <vt:vector size="31" baseType="lpstr">
      <vt:lpstr>Apis For Office</vt:lpstr>
      <vt:lpstr>Arial</vt:lpstr>
      <vt:lpstr>Calibri</vt:lpstr>
      <vt:lpstr>Calibri Light</vt:lpstr>
      <vt:lpstr>Century Gothic</vt:lpstr>
      <vt:lpstr>DejaVu Sans</vt:lpstr>
      <vt:lpstr>Wingdings</vt:lpstr>
      <vt:lpstr>RetrospectVTI</vt:lpstr>
      <vt:lpstr>Office Theme</vt:lpstr>
      <vt:lpstr>L’endocrinologo:  i nuovi farmaci soppianteranno la chirurgia?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Effect of semaglutide on the main kidney endpoint Effect of semaglutide 2.4 mg on the main 5-component kidney composite endpoint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Silvia Garelli</cp:lastModifiedBy>
  <cp:revision>98</cp:revision>
  <dcterms:created xsi:type="dcterms:W3CDTF">2022-02-27T17:36:31Z</dcterms:created>
  <dcterms:modified xsi:type="dcterms:W3CDTF">2025-04-11T17:11:11Z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